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405" r:id="rId3"/>
    <p:sldId id="406" r:id="rId4"/>
    <p:sldId id="409" r:id="rId5"/>
    <p:sldId id="410" r:id="rId6"/>
    <p:sldId id="407" r:id="rId7"/>
    <p:sldId id="413" r:id="rId8"/>
    <p:sldId id="411" r:id="rId9"/>
    <p:sldId id="412" r:id="rId10"/>
    <p:sldId id="408" r:id="rId11"/>
  </p:sldIdLst>
  <p:sldSz cx="9144000" cy="6858000" type="screen4x3"/>
  <p:notesSz cx="6794500" cy="9906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70F10F"/>
    <a:srgbClr val="99E818"/>
    <a:srgbClr val="31CF40"/>
    <a:srgbClr val="EB3143"/>
    <a:srgbClr val="FF5050"/>
    <a:srgbClr val="B49D92"/>
    <a:srgbClr val="FF0D0D"/>
    <a:srgbClr val="99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28" autoAdjust="0"/>
  </p:normalViewPr>
  <p:slideViewPr>
    <p:cSldViewPr>
      <p:cViewPr>
        <p:scale>
          <a:sx n="74" d="100"/>
          <a:sy n="74" d="100"/>
        </p:scale>
        <p:origin x="-192" y="-48"/>
      </p:cViewPr>
      <p:guideLst>
        <p:guide orient="horz" pos="2160"/>
        <p:guide orient="horz" pos="4128"/>
        <p:guide orient="horz" pos="1008"/>
        <p:guide pos="7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34"/>
    </p:cViewPr>
  </p:sorterViewPr>
  <p:notesViewPr>
    <p:cSldViewPr>
      <p:cViewPr varScale="1">
        <p:scale>
          <a:sx n="58" d="100"/>
          <a:sy n="58" d="100"/>
        </p:scale>
        <p:origin x="-1812" y="-72"/>
      </p:cViewPr>
      <p:guideLst>
        <p:guide orient="horz" pos="312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43582" cy="49585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32771" name="Rectangle 3"/>
          <p:cNvSpPr>
            <a:spLocks noGrp="1" noChangeArrowheads="1"/>
          </p:cNvSpPr>
          <p:nvPr>
            <p:ph type="dt" sz="quarter" idx="1"/>
          </p:nvPr>
        </p:nvSpPr>
        <p:spPr bwMode="auto">
          <a:xfrm>
            <a:off x="3850918" y="0"/>
            <a:ext cx="2943582" cy="49585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32772" name="Rectangle 4"/>
          <p:cNvSpPr>
            <a:spLocks noGrp="1" noChangeArrowheads="1"/>
          </p:cNvSpPr>
          <p:nvPr>
            <p:ph type="ftr" sz="quarter" idx="2"/>
          </p:nvPr>
        </p:nvSpPr>
        <p:spPr bwMode="auto">
          <a:xfrm>
            <a:off x="0" y="9410145"/>
            <a:ext cx="2943582" cy="49585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32773" name="Rectangle 5"/>
          <p:cNvSpPr>
            <a:spLocks noGrp="1" noChangeArrowheads="1"/>
          </p:cNvSpPr>
          <p:nvPr>
            <p:ph type="sldNum" sz="quarter" idx="3"/>
          </p:nvPr>
        </p:nvSpPr>
        <p:spPr bwMode="auto">
          <a:xfrm>
            <a:off x="3850918" y="9410145"/>
            <a:ext cx="2943582" cy="49585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4A72C7B-A3B6-4A04-958A-6BFB55A20B9F}" type="slidenum">
              <a:rPr lang="en-GB"/>
              <a:pPr/>
              <a:t>‹#›</a:t>
            </a:fld>
            <a:endParaRPr lang="en-GB"/>
          </a:p>
        </p:txBody>
      </p:sp>
    </p:spTree>
    <p:extLst>
      <p:ext uri="{BB962C8B-B14F-4D97-AF65-F5344CB8AC3E}">
        <p14:creationId xmlns:p14="http://schemas.microsoft.com/office/powerpoint/2010/main" val="4153035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43582" cy="49585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34819" name="Rectangle 3"/>
          <p:cNvSpPr>
            <a:spLocks noGrp="1" noChangeArrowheads="1"/>
          </p:cNvSpPr>
          <p:nvPr>
            <p:ph type="dt" idx="1"/>
          </p:nvPr>
        </p:nvSpPr>
        <p:spPr bwMode="auto">
          <a:xfrm>
            <a:off x="3850918" y="0"/>
            <a:ext cx="2943582" cy="49585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8436"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05718" y="4705073"/>
            <a:ext cx="4983065" cy="4457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4822" name="Rectangle 6"/>
          <p:cNvSpPr>
            <a:spLocks noGrp="1" noChangeArrowheads="1"/>
          </p:cNvSpPr>
          <p:nvPr>
            <p:ph type="ftr" sz="quarter" idx="4"/>
          </p:nvPr>
        </p:nvSpPr>
        <p:spPr bwMode="auto">
          <a:xfrm>
            <a:off x="0" y="9410145"/>
            <a:ext cx="2943582" cy="49585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34823" name="Rectangle 7"/>
          <p:cNvSpPr>
            <a:spLocks noGrp="1" noChangeArrowheads="1"/>
          </p:cNvSpPr>
          <p:nvPr>
            <p:ph type="sldNum" sz="quarter" idx="5"/>
          </p:nvPr>
        </p:nvSpPr>
        <p:spPr bwMode="auto">
          <a:xfrm>
            <a:off x="3850918" y="9410145"/>
            <a:ext cx="2943582" cy="49585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0486085-9340-40C6-AF7F-B4E4E1F092A5}" type="slidenum">
              <a:rPr lang="en-GB"/>
              <a:pPr/>
              <a:t>‹#›</a:t>
            </a:fld>
            <a:endParaRPr lang="en-GB"/>
          </a:p>
        </p:txBody>
      </p:sp>
    </p:spTree>
    <p:extLst>
      <p:ext uri="{BB962C8B-B14F-4D97-AF65-F5344CB8AC3E}">
        <p14:creationId xmlns:p14="http://schemas.microsoft.com/office/powerpoint/2010/main" val="419946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78563" y="485775"/>
            <a:ext cx="1943100" cy="50133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49263" y="485775"/>
            <a:ext cx="5676900" cy="501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49263" y="13843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11663" y="13843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alpha val="0"/>
          </a:srgbClr>
        </a:solidFill>
        <a:effectLst/>
      </p:bgPr>
    </p:bg>
    <p:spTree>
      <p:nvGrpSpPr>
        <p:cNvPr id="1" name=""/>
        <p:cNvGrpSpPr/>
        <p:nvPr/>
      </p:nvGrpSpPr>
      <p:grpSpPr>
        <a:xfrm>
          <a:off x="0" y="0"/>
          <a:ext cx="0" cy="0"/>
          <a:chOff x="0" y="0"/>
          <a:chExt cx="0" cy="0"/>
        </a:xfrm>
      </p:grpSpPr>
      <p:pic>
        <p:nvPicPr>
          <p:cNvPr id="1026" name="Picture 7" descr="Slide1_02"/>
          <p:cNvPicPr>
            <a:picLocks noChangeAspect="1" noChangeArrowheads="1"/>
          </p:cNvPicPr>
          <p:nvPr userDrawn="1"/>
        </p:nvPicPr>
        <p:blipFill>
          <a:blip r:embed="rId13" cstate="print"/>
          <a:srcRect/>
          <a:stretch>
            <a:fillRect/>
          </a:stretch>
        </p:blipFill>
        <p:spPr bwMode="auto">
          <a:xfrm>
            <a:off x="0" y="6161088"/>
            <a:ext cx="9144000" cy="7239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49263" y="485775"/>
            <a:ext cx="7772400" cy="1143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49263" y="1384300"/>
            <a:ext cx="7772400"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 adfasdasf</a:t>
            </a:r>
          </a:p>
          <a:p>
            <a:pPr lvl="2"/>
            <a:r>
              <a:rPr lang="en-US" smtClean="0"/>
              <a:t>asdfasdffd</a:t>
            </a:r>
          </a:p>
          <a:p>
            <a:pPr lvl="2"/>
            <a:endParaRPr 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rtl="0" eaLnBrk="0" fontAlgn="base" hangingPunct="0">
        <a:spcBef>
          <a:spcPct val="0"/>
        </a:spcBef>
        <a:spcAft>
          <a:spcPct val="0"/>
        </a:spcAft>
        <a:defRPr sz="3400" b="1">
          <a:solidFill>
            <a:srgbClr val="FF0003"/>
          </a:solidFill>
          <a:latin typeface="+mj-lt"/>
          <a:ea typeface="+mj-ea"/>
          <a:cs typeface="+mj-cs"/>
        </a:defRPr>
      </a:lvl1pPr>
      <a:lvl2pPr algn="l" rtl="0" eaLnBrk="0" fontAlgn="base" hangingPunct="0">
        <a:spcBef>
          <a:spcPct val="0"/>
        </a:spcBef>
        <a:spcAft>
          <a:spcPct val="0"/>
        </a:spcAft>
        <a:defRPr sz="3400" b="1">
          <a:solidFill>
            <a:srgbClr val="FF0003"/>
          </a:solidFill>
          <a:latin typeface="Trebuchet MS" pitchFamily="34" charset="0"/>
          <a:ea typeface="MS PGothic" pitchFamily="34" charset="-128"/>
        </a:defRPr>
      </a:lvl2pPr>
      <a:lvl3pPr algn="l" rtl="0" eaLnBrk="0" fontAlgn="base" hangingPunct="0">
        <a:spcBef>
          <a:spcPct val="0"/>
        </a:spcBef>
        <a:spcAft>
          <a:spcPct val="0"/>
        </a:spcAft>
        <a:defRPr sz="3400" b="1">
          <a:solidFill>
            <a:srgbClr val="FF0003"/>
          </a:solidFill>
          <a:latin typeface="Trebuchet MS" pitchFamily="34" charset="0"/>
          <a:ea typeface="MS PGothic" pitchFamily="34" charset="-128"/>
        </a:defRPr>
      </a:lvl3pPr>
      <a:lvl4pPr algn="l" rtl="0" eaLnBrk="0" fontAlgn="base" hangingPunct="0">
        <a:spcBef>
          <a:spcPct val="0"/>
        </a:spcBef>
        <a:spcAft>
          <a:spcPct val="0"/>
        </a:spcAft>
        <a:defRPr sz="3400" b="1">
          <a:solidFill>
            <a:srgbClr val="FF0003"/>
          </a:solidFill>
          <a:latin typeface="Trebuchet MS" pitchFamily="34" charset="0"/>
          <a:ea typeface="MS PGothic" pitchFamily="34" charset="-128"/>
        </a:defRPr>
      </a:lvl4pPr>
      <a:lvl5pPr algn="l" rtl="0" eaLnBrk="0" fontAlgn="base" hangingPunct="0">
        <a:spcBef>
          <a:spcPct val="0"/>
        </a:spcBef>
        <a:spcAft>
          <a:spcPct val="0"/>
        </a:spcAft>
        <a:defRPr sz="3400" b="1">
          <a:solidFill>
            <a:srgbClr val="FF0003"/>
          </a:solidFill>
          <a:latin typeface="Trebuchet MS" pitchFamily="34" charset="0"/>
          <a:ea typeface="MS PGothic" pitchFamily="34" charset="-128"/>
        </a:defRPr>
      </a:lvl5pPr>
      <a:lvl6pPr marL="457200" algn="l" rtl="0" fontAlgn="base">
        <a:spcBef>
          <a:spcPct val="0"/>
        </a:spcBef>
        <a:spcAft>
          <a:spcPct val="0"/>
        </a:spcAft>
        <a:defRPr sz="3400" b="1">
          <a:solidFill>
            <a:srgbClr val="FF0003"/>
          </a:solidFill>
          <a:latin typeface="Trebuchet MS" pitchFamily="34" charset="0"/>
          <a:ea typeface="MS PGothic" pitchFamily="34" charset="-128"/>
        </a:defRPr>
      </a:lvl6pPr>
      <a:lvl7pPr marL="914400" algn="l" rtl="0" fontAlgn="base">
        <a:spcBef>
          <a:spcPct val="0"/>
        </a:spcBef>
        <a:spcAft>
          <a:spcPct val="0"/>
        </a:spcAft>
        <a:defRPr sz="3400" b="1">
          <a:solidFill>
            <a:srgbClr val="FF0003"/>
          </a:solidFill>
          <a:latin typeface="Trebuchet MS" pitchFamily="34" charset="0"/>
          <a:ea typeface="MS PGothic" pitchFamily="34" charset="-128"/>
        </a:defRPr>
      </a:lvl7pPr>
      <a:lvl8pPr marL="1371600" algn="l" rtl="0" fontAlgn="base">
        <a:spcBef>
          <a:spcPct val="0"/>
        </a:spcBef>
        <a:spcAft>
          <a:spcPct val="0"/>
        </a:spcAft>
        <a:defRPr sz="3400" b="1">
          <a:solidFill>
            <a:srgbClr val="FF0003"/>
          </a:solidFill>
          <a:latin typeface="Trebuchet MS" pitchFamily="34" charset="0"/>
          <a:ea typeface="MS PGothic" pitchFamily="34" charset="-128"/>
        </a:defRPr>
      </a:lvl8pPr>
      <a:lvl9pPr marL="1828800" algn="l" rtl="0" fontAlgn="base">
        <a:spcBef>
          <a:spcPct val="0"/>
        </a:spcBef>
        <a:spcAft>
          <a:spcPct val="0"/>
        </a:spcAft>
        <a:defRPr sz="3400" b="1">
          <a:solidFill>
            <a:srgbClr val="FF0003"/>
          </a:solidFill>
          <a:latin typeface="Trebuchet MS" pitchFamily="34" charset="0"/>
          <a:ea typeface="MS PGothic" pitchFamily="34" charset="-128"/>
        </a:defRPr>
      </a:lvl9pPr>
    </p:titleStyle>
    <p:bodyStyle>
      <a:lvl1pPr marL="342900" indent="-342900" algn="l" rtl="0" eaLnBrk="0" fontAlgn="base" hangingPunct="0">
        <a:spcBef>
          <a:spcPct val="20000"/>
        </a:spcBef>
        <a:spcAft>
          <a:spcPct val="0"/>
        </a:spcAft>
        <a:buBlip>
          <a:blip r:embed="rId14"/>
        </a:buBlip>
        <a:tabLst>
          <a:tab pos="93663" algn="l"/>
        </a:tabLst>
        <a:defRPr>
          <a:solidFill>
            <a:schemeClr val="tx1"/>
          </a:solidFill>
          <a:latin typeface="+mn-lt"/>
          <a:ea typeface="+mn-ea"/>
          <a:cs typeface="+mn-cs"/>
        </a:defRPr>
      </a:lvl1pPr>
      <a:lvl2pPr marL="190500" indent="266700" algn="l" rtl="0" eaLnBrk="0" fontAlgn="base" hangingPunct="0">
        <a:spcBef>
          <a:spcPct val="20000"/>
        </a:spcBef>
        <a:spcAft>
          <a:spcPct val="0"/>
        </a:spcAft>
        <a:buBlip>
          <a:blip r:embed="rId14"/>
        </a:buBlip>
        <a:tabLst>
          <a:tab pos="93663" algn="l"/>
        </a:tabLst>
        <a:defRPr>
          <a:solidFill>
            <a:schemeClr val="tx1"/>
          </a:solidFill>
          <a:latin typeface="+mn-lt"/>
          <a:ea typeface="+mn-ea"/>
        </a:defRPr>
      </a:lvl2pPr>
      <a:lvl3pPr marL="381000" indent="533400" algn="l" rtl="0" eaLnBrk="0" fontAlgn="base" hangingPunct="0">
        <a:spcBef>
          <a:spcPct val="20000"/>
        </a:spcBef>
        <a:spcAft>
          <a:spcPct val="0"/>
        </a:spcAft>
        <a:tabLst>
          <a:tab pos="93663" algn="l"/>
        </a:tabLst>
        <a:defRPr>
          <a:solidFill>
            <a:schemeClr val="tx1"/>
          </a:solidFill>
          <a:latin typeface="+mn-lt"/>
          <a:ea typeface="+mn-ea"/>
        </a:defRPr>
      </a:lvl3pPr>
      <a:lvl4pPr marL="574675" indent="-3175" algn="l" rtl="0" eaLnBrk="0" fontAlgn="base" hangingPunct="0">
        <a:spcBef>
          <a:spcPct val="20000"/>
        </a:spcBef>
        <a:spcAft>
          <a:spcPct val="0"/>
        </a:spcAft>
        <a:buBlip>
          <a:blip r:embed="rId14"/>
        </a:buBlip>
        <a:tabLst>
          <a:tab pos="93663" algn="l"/>
        </a:tabLst>
        <a:defRPr>
          <a:solidFill>
            <a:schemeClr val="tx1"/>
          </a:solidFill>
          <a:latin typeface="+mn-lt"/>
          <a:ea typeface="+mn-ea"/>
        </a:defRPr>
      </a:lvl4pPr>
      <a:lvl5pPr marL="765175" indent="1063625" algn="l" rtl="0" eaLnBrk="0" fontAlgn="base" hangingPunct="0">
        <a:spcBef>
          <a:spcPct val="20000"/>
        </a:spcBef>
        <a:spcAft>
          <a:spcPct val="0"/>
        </a:spcAft>
        <a:buBlip>
          <a:blip r:embed="rId14"/>
        </a:buBlip>
        <a:tabLst>
          <a:tab pos="93663" algn="l"/>
        </a:tabLst>
        <a:defRPr>
          <a:solidFill>
            <a:schemeClr val="tx1"/>
          </a:solidFill>
          <a:latin typeface="+mn-lt"/>
          <a:ea typeface="+mn-ea"/>
        </a:defRPr>
      </a:lvl5pPr>
      <a:lvl6pPr marL="1222375" algn="l" rtl="0" fontAlgn="base">
        <a:spcBef>
          <a:spcPct val="20000"/>
        </a:spcBef>
        <a:spcAft>
          <a:spcPct val="0"/>
        </a:spcAft>
        <a:buBlip>
          <a:blip r:embed="rId14"/>
        </a:buBlip>
        <a:tabLst>
          <a:tab pos="93663" algn="l"/>
        </a:tabLst>
        <a:defRPr>
          <a:solidFill>
            <a:schemeClr val="tx1"/>
          </a:solidFill>
          <a:latin typeface="+mn-lt"/>
          <a:ea typeface="+mn-ea"/>
        </a:defRPr>
      </a:lvl6pPr>
      <a:lvl7pPr marL="1679575" algn="l" rtl="0" fontAlgn="base">
        <a:spcBef>
          <a:spcPct val="20000"/>
        </a:spcBef>
        <a:spcAft>
          <a:spcPct val="0"/>
        </a:spcAft>
        <a:buBlip>
          <a:blip r:embed="rId14"/>
        </a:buBlip>
        <a:tabLst>
          <a:tab pos="93663" algn="l"/>
        </a:tabLst>
        <a:defRPr>
          <a:solidFill>
            <a:schemeClr val="tx1"/>
          </a:solidFill>
          <a:latin typeface="+mn-lt"/>
          <a:ea typeface="+mn-ea"/>
        </a:defRPr>
      </a:lvl7pPr>
      <a:lvl8pPr marL="2136775" algn="l" rtl="0" fontAlgn="base">
        <a:spcBef>
          <a:spcPct val="20000"/>
        </a:spcBef>
        <a:spcAft>
          <a:spcPct val="0"/>
        </a:spcAft>
        <a:buBlip>
          <a:blip r:embed="rId14"/>
        </a:buBlip>
        <a:tabLst>
          <a:tab pos="93663" algn="l"/>
        </a:tabLst>
        <a:defRPr>
          <a:solidFill>
            <a:schemeClr val="tx1"/>
          </a:solidFill>
          <a:latin typeface="+mn-lt"/>
          <a:ea typeface="+mn-ea"/>
        </a:defRPr>
      </a:lvl8pPr>
      <a:lvl9pPr marL="2593975" algn="l" rtl="0" fontAlgn="base">
        <a:spcBef>
          <a:spcPct val="20000"/>
        </a:spcBef>
        <a:spcAft>
          <a:spcPct val="0"/>
        </a:spcAft>
        <a:buBlip>
          <a:blip r:embed="rId14"/>
        </a:buBlip>
        <a:tabLst>
          <a:tab pos="93663" algn="l"/>
        </a:tabLst>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24880" y="2348880"/>
            <a:ext cx="8029602" cy="1944216"/>
          </a:xfrm>
        </p:spPr>
        <p:txBody>
          <a:bodyPr/>
          <a:lstStyle/>
          <a:p>
            <a:pPr algn="ctr" eaLnBrk="1" hangingPunct="1"/>
            <a:r>
              <a:rPr lang="en-GB" dirty="0" smtClean="0"/>
              <a:t>Developing intercultural and linguistic awareness on international modules</a:t>
            </a:r>
            <a:r>
              <a:rPr lang="en-GB" dirty="0"/>
              <a:t/>
            </a:r>
            <a:br>
              <a:rPr lang="en-GB" dirty="0"/>
            </a:br>
            <a:endParaRPr lang="en-US" dirty="0" smtClean="0"/>
          </a:p>
        </p:txBody>
      </p:sp>
      <p:sp>
        <p:nvSpPr>
          <p:cNvPr id="2051" name="Rectangle 3"/>
          <p:cNvSpPr>
            <a:spLocks noGrp="1" noChangeArrowheads="1"/>
          </p:cNvSpPr>
          <p:nvPr>
            <p:ph type="subTitle" idx="1"/>
          </p:nvPr>
        </p:nvSpPr>
        <p:spPr>
          <a:xfrm>
            <a:off x="1143000" y="4648200"/>
            <a:ext cx="6400800" cy="1371600"/>
          </a:xfrm>
        </p:spPr>
        <p:txBody>
          <a:bodyPr/>
          <a:lstStyle/>
          <a:p>
            <a:pPr algn="l" eaLnBrk="1" hangingPunct="1"/>
            <a:endParaRPr lang="en-US" sz="2400" dirty="0" smtClean="0"/>
          </a:p>
          <a:p>
            <a:pPr algn="l" eaLnBrk="1" hangingPunct="1"/>
            <a:endParaRPr lang="en-US" sz="2400" dirty="0" smtClean="0"/>
          </a:p>
        </p:txBody>
      </p:sp>
      <p:pic>
        <p:nvPicPr>
          <p:cNvPr id="2052" name="Picture 5" descr="Slide1_05"/>
          <p:cNvPicPr>
            <a:picLocks noChangeAspect="1" noChangeArrowheads="1"/>
          </p:cNvPicPr>
          <p:nvPr/>
        </p:nvPicPr>
        <p:blipFill>
          <a:blip r:embed="rId2" cstate="print"/>
          <a:srcRect/>
          <a:stretch>
            <a:fillRect/>
          </a:stretch>
        </p:blipFill>
        <p:spPr bwMode="auto">
          <a:xfrm>
            <a:off x="395536" y="116632"/>
            <a:ext cx="4541837" cy="1749425"/>
          </a:xfrm>
          <a:prstGeom prst="rect">
            <a:avLst/>
          </a:prstGeom>
          <a:noFill/>
          <a:ln w="9525">
            <a:noFill/>
            <a:miter lim="800000"/>
            <a:headEnd/>
            <a:tailEnd/>
          </a:ln>
        </p:spPr>
      </p:pic>
      <p:sp>
        <p:nvSpPr>
          <p:cNvPr id="2" name="TextBox 1"/>
          <p:cNvSpPr txBox="1"/>
          <p:nvPr/>
        </p:nvSpPr>
        <p:spPr>
          <a:xfrm>
            <a:off x="3203848" y="4581128"/>
            <a:ext cx="5544616" cy="461665"/>
          </a:xfrm>
          <a:prstGeom prst="rect">
            <a:avLst/>
          </a:prstGeom>
          <a:noFill/>
        </p:spPr>
        <p:txBody>
          <a:bodyPr wrap="square" rtlCol="0">
            <a:spAutoFit/>
          </a:bodyPr>
          <a:lstStyle/>
          <a:p>
            <a:pPr algn="ctr"/>
            <a:r>
              <a:rPr lang="en-GB" b="1" dirty="0" smtClean="0"/>
              <a:t>John Holder and Joanne Hooker</a:t>
            </a:r>
            <a:endParaRPr lang="en-GB" b="1" dirty="0"/>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a:xfrm>
            <a:off x="449263" y="1384300"/>
            <a:ext cx="7772400" cy="4636988"/>
          </a:xfrm>
        </p:spPr>
        <p:txBody>
          <a:bodyPr/>
          <a:lstStyle/>
          <a:p>
            <a:r>
              <a:rPr lang="en-GB" dirty="0" smtClean="0"/>
              <a:t>Reflective statements appear to help students see the links </a:t>
            </a:r>
          </a:p>
          <a:p>
            <a:pPr marL="0" indent="0">
              <a:buNone/>
            </a:pPr>
            <a:r>
              <a:rPr lang="en-GB" dirty="0"/>
              <a:t> </a:t>
            </a:r>
            <a:r>
              <a:rPr lang="en-GB" dirty="0" smtClean="0"/>
              <a:t>    between academic work and graduate skills.</a:t>
            </a:r>
          </a:p>
          <a:p>
            <a:r>
              <a:rPr lang="en-GB" dirty="0" smtClean="0"/>
              <a:t>However, students often underestimate the level of work required for a group workshop, esp. where not just a </a:t>
            </a:r>
            <a:r>
              <a:rPr lang="en-GB" dirty="0" err="1" smtClean="0"/>
              <a:t>Powerpoint</a:t>
            </a:r>
            <a:r>
              <a:rPr lang="en-GB" dirty="0" smtClean="0"/>
              <a:t> presentation, and overestimate their performance. </a:t>
            </a:r>
          </a:p>
          <a:p>
            <a:r>
              <a:rPr lang="en-GB" dirty="0" smtClean="0"/>
              <a:t>Some students seemed to genuinely learn from the experience and were self-critical, whilst others resorted to blaming others (individual vs. group accountability).</a:t>
            </a:r>
          </a:p>
          <a:p>
            <a:pPr marL="0" indent="0">
              <a:buNone/>
            </a:pPr>
            <a:endParaRPr lang="en-GB" dirty="0" smtClean="0"/>
          </a:p>
          <a:p>
            <a:r>
              <a:rPr lang="en-GB" b="1" dirty="0" smtClean="0"/>
              <a:t>Overall, the two modules:</a:t>
            </a:r>
          </a:p>
          <a:p>
            <a:pPr marL="0" indent="0">
              <a:buNone/>
            </a:pPr>
            <a:endParaRPr lang="en-GB" dirty="0"/>
          </a:p>
          <a:p>
            <a:r>
              <a:rPr lang="en-GB" dirty="0" smtClean="0"/>
              <a:t>Improved student engagement and performance.</a:t>
            </a:r>
          </a:p>
          <a:p>
            <a:r>
              <a:rPr lang="en-GB" dirty="0" smtClean="0"/>
              <a:t>Increased personal, group, intercultural and linguistic awareness.</a:t>
            </a:r>
          </a:p>
          <a:p>
            <a:r>
              <a:rPr lang="en-GB" dirty="0" smtClean="0"/>
              <a:t>Helped students appreciate more the potential challenges and benefits of working in intercultural situations.</a:t>
            </a:r>
            <a:endParaRPr lang="en-GB" dirty="0"/>
          </a:p>
        </p:txBody>
      </p:sp>
      <p:pic>
        <p:nvPicPr>
          <p:cNvPr id="9220" name="Picture 4" descr="http://www.allaboutchange.co.uk/uploads/2/2/4/5/22452746/755498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0"/>
            <a:ext cx="2051720" cy="1534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034240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International is everywhere!</a:t>
            </a:r>
            <a:endParaRPr lang="en-GB" dirty="0"/>
          </a:p>
        </p:txBody>
      </p:sp>
      <p:sp>
        <p:nvSpPr>
          <p:cNvPr id="3" name="Content Placeholder 2"/>
          <p:cNvSpPr>
            <a:spLocks noGrp="1"/>
          </p:cNvSpPr>
          <p:nvPr>
            <p:ph idx="1"/>
          </p:nvPr>
        </p:nvSpPr>
        <p:spPr>
          <a:xfrm>
            <a:off x="449263" y="1474440"/>
            <a:ext cx="7772400" cy="4114800"/>
          </a:xfrm>
        </p:spPr>
        <p:txBody>
          <a:bodyPr/>
          <a:lstStyle/>
          <a:p>
            <a:r>
              <a:rPr lang="en-GB" dirty="0" smtClean="0"/>
              <a:t>Of specific relevance to BA (</a:t>
            </a:r>
            <a:r>
              <a:rPr lang="en-GB" dirty="0" err="1" smtClean="0"/>
              <a:t>Hons</a:t>
            </a:r>
            <a:r>
              <a:rPr lang="en-GB" dirty="0" smtClean="0"/>
              <a:t>) International Business Management, but also to all courses. </a:t>
            </a:r>
          </a:p>
          <a:p>
            <a:r>
              <a:rPr lang="en-GB" dirty="0" smtClean="0"/>
              <a:t>Integrates Home, EU and Overseas students in an assessed coursework situation.</a:t>
            </a:r>
          </a:p>
          <a:p>
            <a:r>
              <a:rPr lang="en-GB" dirty="0"/>
              <a:t>Aims to enhance soft </a:t>
            </a:r>
            <a:r>
              <a:rPr lang="en-GB" dirty="0" smtClean="0"/>
              <a:t>skills, reflexivity </a:t>
            </a:r>
            <a:r>
              <a:rPr lang="en-GB" dirty="0"/>
              <a:t>and </a:t>
            </a:r>
            <a:r>
              <a:rPr lang="en-GB" dirty="0" smtClean="0"/>
              <a:t>employability.</a:t>
            </a:r>
          </a:p>
          <a:p>
            <a:pPr marL="0" indent="0">
              <a:buNone/>
            </a:pPr>
            <a:endParaRPr lang="en-GB" dirty="0" smtClean="0"/>
          </a:p>
          <a:p>
            <a:r>
              <a:rPr lang="en-GB" dirty="0" smtClean="0"/>
              <a:t>Two modules involved (both 20 credits): </a:t>
            </a:r>
          </a:p>
          <a:p>
            <a:pPr lvl="1"/>
            <a:r>
              <a:rPr lang="en-GB" dirty="0"/>
              <a:t>International Research Skills (Level 5) – core on BA </a:t>
            </a:r>
            <a:r>
              <a:rPr lang="en-GB" dirty="0" smtClean="0"/>
              <a:t>IBM (40 students).</a:t>
            </a:r>
            <a:endParaRPr lang="en-GB" dirty="0"/>
          </a:p>
          <a:p>
            <a:pPr lvl="1"/>
            <a:r>
              <a:rPr lang="en-GB" dirty="0"/>
              <a:t>Cross-cultural Management (Level 6) – core on BA IBM and an option on a wide range of other courses in the Faculty of Business, Sport and </a:t>
            </a:r>
            <a:r>
              <a:rPr lang="en-GB" dirty="0" smtClean="0"/>
              <a:t>Enterprise (85-145 students).</a:t>
            </a:r>
          </a:p>
          <a:p>
            <a:pPr lvl="1" indent="0">
              <a:buNone/>
            </a:pPr>
            <a:endParaRPr lang="en-GB" dirty="0" smtClean="0"/>
          </a:p>
          <a:p>
            <a:r>
              <a:rPr lang="en-GB" dirty="0"/>
              <a:t>Both modules involve extensive use of </a:t>
            </a:r>
            <a:r>
              <a:rPr lang="en-GB" dirty="0" err="1"/>
              <a:t>myCourse</a:t>
            </a:r>
            <a:r>
              <a:rPr lang="en-GB" dirty="0"/>
              <a:t>, the SSU </a:t>
            </a:r>
            <a:r>
              <a:rPr lang="en-GB" dirty="0" err="1"/>
              <a:t>moodle</a:t>
            </a:r>
            <a:r>
              <a:rPr lang="en-GB" dirty="0"/>
              <a:t>-based VLE.</a:t>
            </a:r>
          </a:p>
          <a:p>
            <a:endParaRPr lang="en-GB" dirty="0" smtClean="0"/>
          </a:p>
          <a:p>
            <a:pPr marL="0" indent="0">
              <a:buNone/>
            </a:pPr>
            <a:endParaRPr lang="en-GB" dirty="0" smtClean="0"/>
          </a:p>
          <a:p>
            <a:pPr marL="0" indent="0">
              <a:buNone/>
            </a:pPr>
            <a:endParaRPr lang="en-GB" dirty="0" smtClean="0"/>
          </a:p>
          <a:p>
            <a:pPr marL="0" indent="0">
              <a:buNone/>
            </a:pPr>
            <a:endParaRPr lang="en-GB" dirty="0"/>
          </a:p>
        </p:txBody>
      </p:sp>
      <p:pic>
        <p:nvPicPr>
          <p:cNvPr id="6146" name="Picture 2" descr="http://www.leadxl.co/wp-content/uploads/2014/02/How-to-Reach-International-Audience-with-your-Website-1000x60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0232" y="0"/>
            <a:ext cx="2483768" cy="14902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300134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International Research Skills </a:t>
            </a:r>
            <a:br>
              <a:rPr lang="en-GB" dirty="0" smtClean="0"/>
            </a:br>
            <a:r>
              <a:rPr lang="en-GB" dirty="0" smtClean="0"/>
              <a:t>(Level 5)</a:t>
            </a:r>
            <a:endParaRPr lang="en-GB" dirty="0"/>
          </a:p>
        </p:txBody>
      </p:sp>
      <p:sp>
        <p:nvSpPr>
          <p:cNvPr id="3" name="Content Placeholder 2"/>
          <p:cNvSpPr>
            <a:spLocks noGrp="1"/>
          </p:cNvSpPr>
          <p:nvPr>
            <p:ph idx="1"/>
          </p:nvPr>
        </p:nvSpPr>
        <p:spPr>
          <a:xfrm>
            <a:off x="449263" y="1690464"/>
            <a:ext cx="7772400" cy="4114800"/>
          </a:xfrm>
        </p:spPr>
        <p:txBody>
          <a:bodyPr/>
          <a:lstStyle/>
          <a:p>
            <a:r>
              <a:rPr lang="en-GB" b="1" dirty="0" smtClean="0"/>
              <a:t>Design:</a:t>
            </a:r>
          </a:p>
          <a:p>
            <a:pPr marL="0" indent="0">
              <a:buNone/>
            </a:pPr>
            <a:endParaRPr lang="en-GB" b="1" dirty="0" smtClean="0"/>
          </a:p>
          <a:p>
            <a:r>
              <a:rPr lang="en-GB" dirty="0"/>
              <a:t>Aims to maximise the benefits of international </a:t>
            </a:r>
            <a:r>
              <a:rPr lang="en-GB" dirty="0" smtClean="0"/>
              <a:t>study</a:t>
            </a:r>
            <a:r>
              <a:rPr lang="en-GB" dirty="0"/>
              <a:t> </a:t>
            </a:r>
            <a:r>
              <a:rPr lang="en-GB" dirty="0" smtClean="0"/>
              <a:t>for research.</a:t>
            </a:r>
          </a:p>
          <a:p>
            <a:endParaRPr lang="en-GB" dirty="0"/>
          </a:p>
          <a:p>
            <a:r>
              <a:rPr lang="en-GB" dirty="0"/>
              <a:t>S</a:t>
            </a:r>
            <a:r>
              <a:rPr lang="en-GB" dirty="0" smtClean="0"/>
              <a:t>erves </a:t>
            </a:r>
            <a:r>
              <a:rPr lang="en-GB" dirty="0"/>
              <a:t>as a bridge between Levels 4 and 6, especially regarding the final year project</a:t>
            </a:r>
            <a:r>
              <a:rPr lang="en-GB" dirty="0" smtClean="0"/>
              <a:t>.</a:t>
            </a:r>
          </a:p>
          <a:p>
            <a:endParaRPr lang="en-GB" dirty="0" smtClean="0"/>
          </a:p>
          <a:p>
            <a:r>
              <a:rPr lang="en-GB" dirty="0"/>
              <a:t>F</a:t>
            </a:r>
            <a:r>
              <a:rPr lang="en-GB" dirty="0" smtClean="0"/>
              <a:t>ocus </a:t>
            </a:r>
            <a:r>
              <a:rPr lang="en-GB" dirty="0"/>
              <a:t>is on key qualitative </a:t>
            </a:r>
            <a:r>
              <a:rPr lang="en-GB" dirty="0" smtClean="0"/>
              <a:t>approaches typically used by students in Level 6 projects.</a:t>
            </a:r>
          </a:p>
          <a:p>
            <a:endParaRPr lang="en-GB" dirty="0" smtClean="0"/>
          </a:p>
          <a:p>
            <a:r>
              <a:rPr lang="en-GB" dirty="0" smtClean="0"/>
              <a:t>2 </a:t>
            </a:r>
            <a:r>
              <a:rPr lang="en-GB" dirty="0"/>
              <a:t>assessments, one a survey </a:t>
            </a:r>
            <a:r>
              <a:rPr lang="en-GB" dirty="0" smtClean="0"/>
              <a:t>(using </a:t>
            </a:r>
            <a:r>
              <a:rPr lang="en-GB" dirty="0"/>
              <a:t>Survey </a:t>
            </a:r>
            <a:r>
              <a:rPr lang="en-GB" dirty="0" smtClean="0"/>
              <a:t>Monkey), </a:t>
            </a:r>
            <a:r>
              <a:rPr lang="en-GB" dirty="0"/>
              <a:t>one an interview; each worth 50% of the module mark. Each assessment 2,500 words</a:t>
            </a:r>
            <a:r>
              <a:rPr lang="en-GB" dirty="0" smtClean="0"/>
              <a:t>.</a:t>
            </a:r>
          </a:p>
          <a:p>
            <a:pPr marL="0" indent="0">
              <a:buNone/>
            </a:pPr>
            <a:endParaRPr lang="en-GB" dirty="0" smtClean="0"/>
          </a:p>
          <a:p>
            <a:pPr marL="0" indent="0">
              <a:buNone/>
            </a:pPr>
            <a:endParaRPr lang="en-GB" dirty="0"/>
          </a:p>
        </p:txBody>
      </p:sp>
      <p:pic>
        <p:nvPicPr>
          <p:cNvPr id="4106" name="Picture 10" descr="http://www.preres.com/admin/bgcatimg/148-17QualitativeResearch.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1593" y="266977"/>
            <a:ext cx="2392895" cy="17938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098157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9263" y="692696"/>
            <a:ext cx="7772400" cy="5400600"/>
          </a:xfrm>
        </p:spPr>
        <p:txBody>
          <a:bodyPr/>
          <a:lstStyle/>
          <a:p>
            <a:r>
              <a:rPr lang="en-GB" b="1" dirty="0" smtClean="0"/>
              <a:t>Implementation:</a:t>
            </a:r>
          </a:p>
          <a:p>
            <a:pPr marL="0" indent="0">
              <a:buNone/>
            </a:pPr>
            <a:endParaRPr lang="en-GB" b="1" dirty="0" smtClean="0"/>
          </a:p>
          <a:p>
            <a:r>
              <a:rPr lang="en-GB" dirty="0" smtClean="0"/>
              <a:t>Taught </a:t>
            </a:r>
            <a:r>
              <a:rPr lang="en-GB" dirty="0"/>
              <a:t>by traditional classroom contact at SSU (2 x 2h </a:t>
            </a:r>
            <a:r>
              <a:rPr lang="en-GB" dirty="0" err="1"/>
              <a:t>pw</a:t>
            </a:r>
            <a:r>
              <a:rPr lang="en-GB" dirty="0"/>
              <a:t> in Semester 1) and Distance Learning for students on Study Placement abroad. </a:t>
            </a:r>
            <a:endParaRPr lang="en-GB" dirty="0" smtClean="0"/>
          </a:p>
          <a:p>
            <a:pPr marL="0" indent="0">
              <a:buNone/>
            </a:pPr>
            <a:endParaRPr lang="en-GB" dirty="0"/>
          </a:p>
          <a:p>
            <a:r>
              <a:rPr lang="en-GB" dirty="0" smtClean="0"/>
              <a:t>Essential </a:t>
            </a:r>
            <a:r>
              <a:rPr lang="en-GB" dirty="0"/>
              <a:t>to have </a:t>
            </a:r>
            <a:r>
              <a:rPr lang="en-GB" dirty="0" smtClean="0"/>
              <a:t>very clear structure and clarity in </a:t>
            </a:r>
            <a:r>
              <a:rPr lang="en-GB" dirty="0"/>
              <a:t>teaching and learning </a:t>
            </a:r>
            <a:r>
              <a:rPr lang="en-GB" dirty="0" smtClean="0"/>
              <a:t>materials, including </a:t>
            </a:r>
            <a:r>
              <a:rPr lang="en-GB" dirty="0"/>
              <a:t>relevant e-books for online reference (e.g. one research skills, one theory</a:t>
            </a:r>
            <a:r>
              <a:rPr lang="en-GB" dirty="0" smtClean="0"/>
              <a:t>).</a:t>
            </a:r>
          </a:p>
          <a:p>
            <a:pPr marL="0" indent="0">
              <a:buNone/>
            </a:pPr>
            <a:endParaRPr lang="en-GB" dirty="0"/>
          </a:p>
          <a:p>
            <a:r>
              <a:rPr lang="en-GB" dirty="0" smtClean="0"/>
              <a:t>Formative feedback on work in progress submitted via </a:t>
            </a:r>
            <a:r>
              <a:rPr lang="en-GB" dirty="0" err="1" smtClean="0"/>
              <a:t>Turnitin</a:t>
            </a:r>
            <a:r>
              <a:rPr lang="en-GB" dirty="0" smtClean="0"/>
              <a:t>.</a:t>
            </a:r>
          </a:p>
          <a:p>
            <a:pPr marL="0" indent="0">
              <a:buNone/>
            </a:pPr>
            <a:endParaRPr lang="en-GB" dirty="0" smtClean="0"/>
          </a:p>
          <a:p>
            <a:r>
              <a:rPr lang="en-GB" dirty="0" smtClean="0"/>
              <a:t>Summative feedback via </a:t>
            </a:r>
            <a:r>
              <a:rPr lang="en-GB" dirty="0" err="1" smtClean="0"/>
              <a:t>Turnitin</a:t>
            </a:r>
            <a:r>
              <a:rPr lang="en-GB" dirty="0" smtClean="0"/>
              <a:t>. Students abroad also given audio feedback via </a:t>
            </a:r>
            <a:r>
              <a:rPr lang="en-GB" dirty="0" err="1" smtClean="0"/>
              <a:t>Turnitin</a:t>
            </a:r>
            <a:r>
              <a:rPr lang="en-GB" dirty="0"/>
              <a:t> </a:t>
            </a:r>
            <a:r>
              <a:rPr lang="en-GB" dirty="0" smtClean="0"/>
              <a:t>to decrease the impression of distance.</a:t>
            </a:r>
          </a:p>
          <a:p>
            <a:pPr marL="0" indent="0">
              <a:buNone/>
            </a:pPr>
            <a:endParaRPr lang="en-GB" dirty="0" smtClean="0"/>
          </a:p>
          <a:p>
            <a:r>
              <a:rPr lang="en-GB" dirty="0"/>
              <a:t>Very tight turnaround </a:t>
            </a:r>
            <a:r>
              <a:rPr lang="en-GB" dirty="0" smtClean="0"/>
              <a:t>times required throughout.</a:t>
            </a:r>
            <a:endParaRPr lang="en-GB" dirty="0"/>
          </a:p>
          <a:p>
            <a:pPr marL="0" indent="0">
              <a:buNone/>
            </a:pPr>
            <a:endParaRPr lang="en-GB" dirty="0"/>
          </a:p>
        </p:txBody>
      </p:sp>
      <p:sp>
        <p:nvSpPr>
          <p:cNvPr id="4" name="AutoShape 2" descr="data:image/jpeg;base64,/9j/4AAQSkZJRgABAQAAAQABAAD/2wCEAAkGBxQQEhUUEBQVFBQUFBQQFBYUFBEXFxQUFBQWGBQWFxQYHiggGSYnHBYUITEhMSkrLi46FyEzOzYsNygtLisBCgoKDg0OGxAQGywkHyYsLCwsLCwsLCwsLC8uLC0sLCw3LCw1LCwsLCwsLCwsLCwsLCwsLCwsLCwsLCwsLCwsLP/AABEIAFAAvwMBEQACEQEDEQH/xAAbAAABBQEBAAAAAAAAAAAAAAACAAEDBQYEB//EAEIQAAIBAwEDBwoCCAUFAAAAAAECAwAEERIFByEGEzFRVJLRFBciMkFhcXKBsiN0JDM0NlKRobEVQkSDwQglU3Oi/8QAGgEAAgMBAQAAAAAAAAAAAAAAAQIAAwQFBv/EADkRAAEDAQQIBAQFAwUAAAAAAAEAAgMRBBIhMQUTFEFRUnGhFRYygQYiYcEzQpHR8DSx4SM1cqLx/9oADAMBAAIRAxEAPwC25dcsjss20cVrbSCS2SVjIhzq4g8R8KR77q1WeziUE1WY870vYbPuN41XrVp2BvFON7svYrPuN41NcUfD28U/nbl7FZ9xvGhrim8ObxKfztS9is+43jU1x4IjRreYp/OzJ2Kz7jeNDXngm8MZzFGN60vYbPuN40NoTjRTeYohvTl7DZ9xvGhtKbwhnMUXnSl7FZ9xvGhtX0R8HZzFP50Zew2ncbxqbUm8GZzHsl50pOxWfcbxqbSeCPgsfMeycb0ZOxWncbxobUeCYaEi5j2RDefJ2K07jeNDazwTDQcXMeyIbzZOxWncbxobYeCbwGLmPZEN5knY7TuN40NsPBMNAQ857IhvJk7HadxqG2ngmHw/DznsiG8d+x2ncahtzuCby9Bzu7IhvGfsdp3DQ253BN5cg53dkvOK/Y7TuGht7uAU8uQc7uyXnFfsdp3DU293BTy5Bzu7JecV+x2ncajt7uCnlyDnd2S84r9jtO4am3u4KeXIOd3ZLziv2O07hobe7gp5cg53dloNh7b8vtblnggjMTRBTGmPWbjxPwrZZpjKCSuLpXRzLG5oYSa1zWF33frbL8kn3NTSquw+krzcVSuiEQoJgjVc0pKsa0lTLHSlyuDOKlUUhKsAARignRg0qYIgaBTKQGlThEKCaifmxQvFMAlzdSqYBOoqFOApFFKU4CkUUpTgKQClTgIqCKVRRKoolUUSqKJ6Ci32739jvfnt/urqWD0leV+I/XH0P2Wb32/rrL8kn3NWmXNcywekrzcVSuiFMkfXSlyuaziphSK5OKCZEKCYIhQThGKCIVpsDYc19LzVsmtsaiehVHWzeymZGXmgVc1ojgbeeVuU3RTYw11AJCOCaXP9c5/pV2y/Vc3xpu5hp1WK21sp7Od4JSCyEAlc4ORkYz8ayyMLHUXYs84mjEjd65FqorSFIKVMEXNg0Kpwh0Yo1qnCNRSlOEdBMlUUSoKJ6KiVRRKoolUUW/3efsV789v91dOwekryvxH64+h+yzm+wfjWX5JPuatEy5tgFQV58iYrMTVddrQETHhQCYley7f3f7KsXSS6nkjiKkCItlpGB4kEDVgArwA+tanRMGa40VstMgusFTxTbX3cbNQJdeUtDZlQzAnUXJwU0OeIyM5GCerFAxMz3Ix2+c1ZSrlwcp+RNjJYNe7LdtMYLMCzMHAOG9bipHTSviaW1arrPbZmzauXf2Vfyk5JW42bDfWWvDaeeVm1YDcDjhww/D60j4xcvBX2a1ya8wy+ybkZyUgmsbm9vNeiLUIwrac6Fy3H25Yqv0NSONpaXORtdrkbM2KPM5+61Gwn/wAL2CbiLHPTgPqxx1SHTH3R/wA9dWN+SKoWSUbTbbjshh+ma8mkYuxZyWYnJZiSxPWSeNYC4r0bWhooBgtXyI5MPtWZzLIwjjCmWQks5znSoZvcDx44xVsURkNSsVttbbJGAwCpyG7qtTa8l9kXxeCymdZ1BIbU7Bse0BuDj4EVdqoX/K3NYTbbfZwJJW1af5uy91U8iuR6XF3cW14GBgX/ACNj0tWM59oI4/WqobOC4tduWy3aRfHCyWH83FV/JvYsdxtDyaTVzfOTJwOGxGW08foKqjia6a6clqtVqkisglbnQd1d2vJK3far2Z18ysZcel6WQEPrfU1a2zs1xbuosr9IzNsInFLxNMuqk2vye2bapNFzry3XERLqICuxxGhxwOMrnPTx6KL4oW1bvQgttvmLZLtGbzTMDM/+LtveS+zNnLGl+8rSyAnUvOgZGNWAnAAE+2mMEMYo9VR6Q0ha3OdZwABuw+6oNl8lor2+kitZD5MgDmTpbQQOAJ9ucjJ6Me2qGwNfIQ04LfNpGSzWUPlb/qHCmSvbfkzsu8aSCylkWeMEhiXZWKnBOG4MM9OMdNX6iF9WtzWF2kNIWcNlnaCw9Ptl7rz26tmidkcYZGKMPepwa5r2lriCvTRyNkYHtyIqotNLVPVLTUqpVLTUqot/u9H6Fe/Pb/dXTsHpK8r8R+uPofsqDfP+ts/ySfcavnzCw6MHyu6rzus66qFqIQK9e/6g/Xs/luP7w1on3LlaL/N7Kblp+71p/sf2NR/4aWy/1h90uSP7uXX+/wD8VGfhlG0f1rfZce5++W5hudmznKSo0kfWNQ0yAf8Ayw94NLCagtKu0kwsc2dv84Lp3hf9t2Va2Cka5PSk09BCek5+rsPjxqS/KwNQsI19pdMch/P7Kx5MIu1tiNaowE0I5vB9jIdURPuIHT8eqi3547qrnJsts1hyOP65rzGTk/dJJzbW02vONIjc/wAiBg/HorGYn1pRd8WqAtvB4p1Xpm7OzdLfaFk45q5wTg9IEsOlTw6cEf1rXACGlpzXE0k9rpI524t/YrP7s9gXK7RRnikjWDWZCyso9UqFyeByTn6VTBG4SYrdpO1ROsxDSDWlFteTV4ku2r4oQQIkj+LIQG/rWhjgZXLmWmNzLDFXiSszyO2VOm2WLRSBUkuGZirBQGLaTq6OORis8THCcmi6Vtnido8AOFaNwrwV9s794Zf/AEt9sdWt/qD0WWX/AGpv/L91g+WSk7QuQOJM2BjpyQuMfWsForrjRd/R9BY2E5Xf3W62FygmuXWy2nZM5OV5wxnAIHS4IwPmBrdHI53ySNXBtNkihabRZZfav9v2IXbyQ2fFZbQvLaM8GjimQE8QDq1L9CR/MU8TAx7mhU26aS0WWOZ/Eg/uqZeUs9tOY02QiyqSgMavxHWrCPoPXVetc11Axa9himivutOGeP7VWB2zfm4nllZQhkcsUBJ0ngCMn4VzpnXnkr0lkhEMLYwagDNcmqqloolqqUUT6qFFFvt3p/Q7357f7q6lg9JXlfiP1x9D9lR74x+LZ/kk+41daMwsmi/w3dV52wqhdJCVqIK95Ucq7jaRjN0UPNBguhAvr6dWev1RTvkLs1VBZWQ1u70e0OV1zPapaSFOZj06QEAb0PVy1AyEiiMdkjZJrBmnseVtxDaPZoU5mTVqBQFvT9b0vpUEhDbqZ9kjdIJTWq1e7PkbeJfxyyxvAkOXZmGNeVICDrznj8KsijcHVKx261xOhLWmpKp95O2xe30jodUcYEEZHEEITqI+LE1TO+87BbdHQGKEVzOKptjbTmtJBJbO0b9BI6COph0EVU2QtNQtcsLJm3Xiq2a707/Tj8HP8XNn+2cVYbY5YRoaCuZWeHKC68p8q548/wBGrA4r/CVHAj3VTtDr15b9jh1Wqp8qv77eNfTRlNSJkYLImGOeok+jTutryKLPFoaztdeNT9Cs1sjaEtpKssDaXXPHpBB6Qw9oNUMlLTULpTWdkzCx4wWout499IVwyJpIOFTgxH8WfZ7qudbXrDHoSzNrWpr9VXw8qLhbo3YKc8y6CdA04IA9XPuFVbU8PvrWdGwGAQGt2tc8Vw3G0JHnNwSBKXE2pQAA64IIXo6QKqdK5z7+9aWWdjYtSPTSnstOu8q906fwicY1aOP8s4rTt76LlHQNmvVx6VWVG1ZxP5QJGE2rVr9ufh0Y9mKp1zr16uK6eyxarU3fl4LTneZe6dP4QPRq0cfjjOKv259FzRoGy3q404VWRmkLszscszF2PAZZjknA99Y3OLjUrtMa1jQ0ZDBBilTVSxUUqlipVSq3274fod789v8AdXUsHpK8r8R+uPofsqXfCPxbP8kn3GrbRmFm0V+G7qvPCKoqumQhxRSrubY0waFebObgK0A9E84GbSMEHrqXSgJWUJrln9EtqbJltiomUKXBYDUreqxU50k44qRUc0jNPFK2St1QSwPEV1qUJCyLqHSp9VgD0jhQxCsBa8Gh+i01/vCv54zE8+FYFW0qqswPSCwp3TPIWaPR0DHXgFVS7KeMQlx+vQSRAEcVLFR8OIPCs72kU+q2se116n5TQp7q2aF2jlXQ6EqynHAj2cOFVuaQaFWxkPaHNxCBWHXSUVoaVIGHXSkJw0rrjtGMRmGObDiInIzqIyBjp6KhYbt5C+0PEe+lfZRhh1ikorw0rs2ds6S5bRAutsF8AqPRHSckgcMiixjnmgCWWVkLb0hoMv5RR3lu0LlJRpdeBGVOPqCRQcwtNCrI3tkbfZiPdDCmtgq9LMEHEesTgDNANJNAmd8oJOQxR3MJidkfAZCVIyDxHTxFRzC00KWMh7Q5uRXO5HTkVANye6UOodYo0UupahUopRIuOupRSimeFlVWKkK+rQSODaThsH24PCiWkCqQOaSWg4jP3yUeaVNRb7d9+x3vzW/3V1LB6SvLfEY+aPofsqfe6uZbP8mn3GrLTmFRokf6buv2XnzpWddMhQsKZItzyU5RQxWpM5HlFkZHss/5vKEKlR8rAN9auY8AY7slgtFnc6T5cnUvey6Y9vQw2WYZIhci0gUEqjPzouJTJ6wPpaWXJ99G8A3DOiGoe6Wjgbt4/pQUVjd7XiulUSXFuBJs8wIGCqY7jC6i+F9HOMD4GiXA79yVkT4zUNODq9QrDZG0bKOXPlEBUJawyrlFRkSIiRhmMlzqOCuV66gcyuaV8E7mUuneRnXPrhh1WT25cRMNntG6FYoxE4BOpNE5b0h1aWHH3Gs73D5aLqWdjxrQ4HHHrULSW13ax311Nz8EhuAzQESaRGQy5DOyMELA8Dg9Bq2rQ8moxWRzJn2dkd1wu54Z+1RWnVT2e07TTcangVZTPriDqUVjEojMf4QMgYgnOVCn2UA5mOWNUHwzksoHGlKGhrnjXE0p71XHd8oow9xzbxaUtUFtiOMjnzzevTleLej7eqkdK2px3YLTHY3kR3mnFxvYnLGnsrKDbFnrLl4cs6SHKrgt5GVc4x/5OGOum1kda1H8CpNmtN0NAdkR/wB6jsi2HfRyoszsgkW1RJZQIVKSGY6E9IaAWXI9nCgxzXC9XdicOKa0wvjcY2g0LiQMcRTE4Y0BVdBdaNpXLXQSLXDNGFlbVH6arzakjpBHVVIdSZ17Co3ra6K9YoxDV1HNNRnhWp6qTZm04rfQoe2Aa+Jl5tQyeTNBGDgsMhdQP1zRZI1uFR6selEs9nlmq6jsI8KnG9ePDfRRpti2Eav6AmMiWjDSMCBJtfPdHtTC591TWR0rvy9q5omy2i+W43aF+f5i2l39cV1XO3LYTwKrRGAvcNLhFIDc6xt2fhkgZBxTGVl4DClT/hVR2OcwvJBv0bTE5UF4D6obnbEccLlpYJLwQEGVEQqzc8pjC5XBZU1cce0VDK1rcxep90W2V75QA1wivZEmvpx31oSpBt62SUGN4cSXsbTeghBgNsgkPEcBrBzj20+sYDmM+1Aq9jndHRzXYMNMT6rxp70UVhty2ZoWlaIyhLyNThECfiL5OGYIQvo6sNpOKDZGVBOeP+E8tknaHtYDdqw8a4G9vFccxUI12/Aki4Numu9/HClJVMBt4ldtZReBZTnAHHNHWtruzx/QIGxzOYa3jSP5a1BvXiRhU4gZVJwVNt7aQlsYUSWPEbzI0eFD450mEqMdGj25/nVEr70YAOX8C22WzmO1vc5pxDSDuyx96rKZrGust9u9/Yr357f7q6dg9JXlfiT1x9D9lXb2B+JZ/k0+409q9QVWh/wndfssE61mXVIXLKlMCqnBR4ooBORQThT28XtNVucrmhdYFUqwIwKCZIx1LycJlFQpgpBSlOFIKUpwF3bO2jLbkmGRoyRg6SRke8e2i2RzMWlLJZ45RSRoKCWVnJZ2LMTksxJJPvJ6arc4k1KuawNAa0UA4IaVNRM4ohQIKKKcVFKKIinUTVFEqiieoglURW+3e/sV789v91dOwekrynxJ64+h+ysOV3Jj/EfJ3jubePm7dIiJH46uk8B8a0TQl7gQVzrBb47PGWuBNTXBZzzZSdts++3hVWynitnjEXKeyFt18h/1tn328KOzHih4vFynsozurk7bZ99vCjs54pPFY+U9k43WSdts++3hQNmPFMNLxj8p7KZN2Ug/1ln328KQ2MnerBpmLlPZH5tX7Zad9vCl2J3FHxqLlPZEN279stO+3hQ2F3FHxuLlPZEN3L9stO+fChsLuKbxyHlPZMd3D9stO+fCjsLuKbx2HlPZIbuH7Zad9vCpsLuKI0/DyHsiG7p+2WnfPhS7A7inHxBByO7Ixu8ftlp3z4UPD3cQmHxFByO7I/N+/a7XvnwoeHO4hHzHByO7Jeb9u12nfPhU8OdxCnmKDkd2S837drtO+fCp4c7iEPMUHI7sh83r9rtO+fCj4e7iEfMUHI7sl5vX7Xad8+FTw93EKeYoOR3ZC27t+2WnfPhRFgdxQ8xQcjuybzdP2y075qbA7ij5ig5HdkvN2/bLTvnwqbA7ih5ig5HdkvN2/bLTvnwqbA7ip5ig5HdkvN2/bLTvmpsDuKnmKDkd2V/sPYvkFrcq88EhlMRURvk+i3HgfjWuzwGIEFcbSukGWxzSwEUrmv/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data:image/jpeg;base64,/9j/4AAQSkZJRgABAQAAAQABAAD/2wCEAAkGBxQQEhUUEBQVFBQUFBQQFBYUFBEXFxQUFBQWGBQWFxQYHiggGSYnHBYUITEhMSkrLi46FyEzOzYsNygtLisBCgoKDg0OGxAQGywkHyYsLCwsLCwsLCwsLC8uLC0sLCw3LCw1LCwsLCwsLCwsLCwsLCwsLCwsLCwsLCwsLCwsLP/AABEIAFAAvwMBEQACEQEDEQH/xAAbAAABBQEBAAAAAAAAAAAAAAACAAEDBQYEB//EAEIQAAIBAwEDBwoCCAUFAAAAAAECAwAEERIFByEGEzFRVJLRFBciMkFhcXKBsiN0JDM0NlKRobEVQkSDwQglU3Oi/8QAGgEAAgMBAQAAAAAAAAAAAAAAAQIAAwQFBv/EADkRAAEDAQQIBAQFAwUAAAAAAAEAAgMRBBIhMQUTFEFRUnGhFRYygQYiYcEzQpHR8DSx4SM1cqLx/9oADAMBAAIRAxEAPwC25dcsjss20cVrbSCS2SVjIhzq4g8R8KR77q1WeziUE1WY870vYbPuN41XrVp2BvFON7svYrPuN41NcUfD28U/nbl7FZ9xvGhrim8ObxKfztS9is+43jU1x4IjRreYp/OzJ2Kz7jeNDXngm8MZzFGN60vYbPuN40NoTjRTeYohvTl7DZ9xvGhtKbwhnMUXnSl7FZ9xvGhtX0R8HZzFP50Zew2ncbxqbUm8GZzHsl50pOxWfcbxqbSeCPgsfMeycb0ZOxWncbxobUeCYaEi5j2RDefJ2K07jeNDazwTDQcXMeyIbzZOxWncbxobYeCbwGLmPZEN5knY7TuN40NsPBMNAQ857IhvJk7HadxqG2ngmHw/DznsiG8d+x2ncahtzuCby9Bzu7IhvGfsdp3DQ253BN5cg53dkvOK/Y7TuGht7uAU8uQc7uyXnFfsdp3DU293BTy5Bzu7JecV+x2ncajt7uCnlyDnd2S84r9jtO4am3u4KeXIOd3ZLziv2O07hobe7gp5cg53dloNh7b8vtblnggjMTRBTGmPWbjxPwrZZpjKCSuLpXRzLG5oYSa1zWF33frbL8kn3NTSquw+krzcVSuiEQoJgjVc0pKsa0lTLHSlyuDOKlUUhKsAARignRg0qYIgaBTKQGlThEKCaifmxQvFMAlzdSqYBOoqFOApFFKU4CkUUpTgKQClTgIqCKVRRKoolUUSqKJ6Ci32739jvfnt/urqWD0leV+I/XH0P2Wb32/rrL8kn3NWmXNcywekrzcVSuiFMkfXSlyuaziphSK5OKCZEKCYIhQThGKCIVpsDYc19LzVsmtsaiehVHWzeymZGXmgVc1ojgbeeVuU3RTYw11AJCOCaXP9c5/pV2y/Vc3xpu5hp1WK21sp7Od4JSCyEAlc4ORkYz8ayyMLHUXYs84mjEjd65FqorSFIKVMEXNg0Kpwh0Yo1qnCNRSlOEdBMlUUSoKJ6KiVRRKoolUUW/3efsV789v91dOwekryvxH64+h+yzm+wfjWX5JPuatEy5tgFQV58iYrMTVddrQETHhQCYley7f3f7KsXSS6nkjiKkCItlpGB4kEDVgArwA+tanRMGa40VstMgusFTxTbX3cbNQJdeUtDZlQzAnUXJwU0OeIyM5GCerFAxMz3Ix2+c1ZSrlwcp+RNjJYNe7LdtMYLMCzMHAOG9bipHTSviaW1arrPbZmzauXf2Vfyk5JW42bDfWWvDaeeVm1YDcDjhww/D60j4xcvBX2a1ya8wy+ybkZyUgmsbm9vNeiLUIwrac6Fy3H25Yqv0NSONpaXORtdrkbM2KPM5+61Gwn/wAL2CbiLHPTgPqxx1SHTH3R/wA9dWN+SKoWSUbTbbjshh+ma8mkYuxZyWYnJZiSxPWSeNYC4r0bWhooBgtXyI5MPtWZzLIwjjCmWQks5znSoZvcDx44xVsURkNSsVttbbJGAwCpyG7qtTa8l9kXxeCymdZ1BIbU7Bse0BuDj4EVdqoX/K3NYTbbfZwJJW1af5uy91U8iuR6XF3cW14GBgX/ACNj0tWM59oI4/WqobOC4tduWy3aRfHCyWH83FV/JvYsdxtDyaTVzfOTJwOGxGW08foKqjia6a6clqtVqkisglbnQd1d2vJK3far2Z18ysZcel6WQEPrfU1a2zs1xbuosr9IzNsInFLxNMuqk2vye2bapNFzry3XERLqICuxxGhxwOMrnPTx6KL4oW1bvQgttvmLZLtGbzTMDM/+LtveS+zNnLGl+8rSyAnUvOgZGNWAnAAE+2mMEMYo9VR6Q0ha3OdZwABuw+6oNl8lor2+kitZD5MgDmTpbQQOAJ9ucjJ6Me2qGwNfIQ04LfNpGSzWUPlb/qHCmSvbfkzsu8aSCylkWeMEhiXZWKnBOG4MM9OMdNX6iF9WtzWF2kNIWcNlnaCw9Ptl7rz26tmidkcYZGKMPepwa5r2lriCvTRyNkYHtyIqotNLVPVLTUqpVLTUqot/u9H6Fe/Pb/dXTsHpK8r8R+uPofsqDfP+ts/ySfcavnzCw6MHyu6rzus66qFqIQK9e/6g/Xs/luP7w1on3LlaL/N7Kblp+71p/sf2NR/4aWy/1h90uSP7uXX+/wD8VGfhlG0f1rfZce5++W5hudmznKSo0kfWNQ0yAf8Ayw94NLCagtKu0kwsc2dv84Lp3hf9t2Va2Cka5PSk09BCek5+rsPjxqS/KwNQsI19pdMch/P7Kx5MIu1tiNaowE0I5vB9jIdURPuIHT8eqi3547qrnJsts1hyOP65rzGTk/dJJzbW02vONIjc/wAiBg/HorGYn1pRd8WqAtvB4p1Xpm7OzdLfaFk45q5wTg9IEsOlTw6cEf1rXACGlpzXE0k9rpI524t/YrP7s9gXK7RRnikjWDWZCyso9UqFyeByTn6VTBG4SYrdpO1ROsxDSDWlFteTV4ku2r4oQQIkj+LIQG/rWhjgZXLmWmNzLDFXiSszyO2VOm2WLRSBUkuGZirBQGLaTq6OORis8THCcmi6Vtnido8AOFaNwrwV9s794Zf/AEt9sdWt/qD0WWX/AGpv/L91g+WSk7QuQOJM2BjpyQuMfWsForrjRd/R9BY2E5Xf3W62FygmuXWy2nZM5OV5wxnAIHS4IwPmBrdHI53ySNXBtNkihabRZZfav9v2IXbyQ2fFZbQvLaM8GjimQE8QDq1L9CR/MU8TAx7mhU26aS0WWOZ/Eg/uqZeUs9tOY02QiyqSgMavxHWrCPoPXVetc11Axa9himivutOGeP7VWB2zfm4nllZQhkcsUBJ0ngCMn4VzpnXnkr0lkhEMLYwagDNcmqqloolqqUUT6qFFFvt3p/Q7357f7q6lg9JXlfiP1x9D9lR74x+LZ/kk+41daMwsmi/w3dV52wqhdJCVqIK95Ucq7jaRjN0UPNBguhAvr6dWev1RTvkLs1VBZWQ1u70e0OV1zPapaSFOZj06QEAb0PVy1AyEiiMdkjZJrBmnseVtxDaPZoU5mTVqBQFvT9b0vpUEhDbqZ9kjdIJTWq1e7PkbeJfxyyxvAkOXZmGNeVICDrznj8KsijcHVKx261xOhLWmpKp95O2xe30jodUcYEEZHEEITqI+LE1TO+87BbdHQGKEVzOKptjbTmtJBJbO0b9BI6COph0EVU2QtNQtcsLJm3Xiq2a707/Tj8HP8XNn+2cVYbY5YRoaCuZWeHKC68p8q548/wBGrA4r/CVHAj3VTtDr15b9jh1Wqp8qv77eNfTRlNSJkYLImGOeok+jTutryKLPFoaztdeNT9Cs1sjaEtpKssDaXXPHpBB6Qw9oNUMlLTULpTWdkzCx4wWout499IVwyJpIOFTgxH8WfZ7qudbXrDHoSzNrWpr9VXw8qLhbo3YKc8y6CdA04IA9XPuFVbU8PvrWdGwGAQGt2tc8Vw3G0JHnNwSBKXE2pQAA64IIXo6QKqdK5z7+9aWWdjYtSPTSnstOu8q906fwicY1aOP8s4rTt76LlHQNmvVx6VWVG1ZxP5QJGE2rVr9ufh0Y9mKp1zr16uK6eyxarU3fl4LTneZe6dP4QPRq0cfjjOKv259FzRoGy3q404VWRmkLszscszF2PAZZjknA99Y3OLjUrtMa1jQ0ZDBBilTVSxUUqlipVSq3274fod789v8AdXUsHpK8r8R+uPofsqXfCPxbP8kn3GrbRmFm0V+G7qvPCKoqumQhxRSrubY0waFebObgK0A9E84GbSMEHrqXSgJWUJrln9EtqbJltiomUKXBYDUreqxU50k44qRUc0jNPFK2St1QSwPEV1qUJCyLqHSp9VgD0jhQxCsBa8Gh+i01/vCv54zE8+FYFW0qqswPSCwp3TPIWaPR0DHXgFVS7KeMQlx+vQSRAEcVLFR8OIPCs72kU+q2se116n5TQp7q2aF2jlXQ6EqynHAj2cOFVuaQaFWxkPaHNxCBWHXSUVoaVIGHXSkJw0rrjtGMRmGObDiInIzqIyBjp6KhYbt5C+0PEe+lfZRhh1ikorw0rs2ds6S5bRAutsF8AqPRHSckgcMiixjnmgCWWVkLb0hoMv5RR3lu0LlJRpdeBGVOPqCRQcwtNCrI3tkbfZiPdDCmtgq9LMEHEesTgDNANJNAmd8oJOQxR3MJidkfAZCVIyDxHTxFRzC00KWMh7Q5uRXO5HTkVANye6UOodYo0UupahUopRIuOupRSimeFlVWKkK+rQSODaThsH24PCiWkCqQOaSWg4jP3yUeaVNRb7d9+x3vzW/3V1LB6SvLfEY+aPofsqfe6uZbP8mn3GrLTmFRokf6buv2XnzpWddMhQsKZItzyU5RQxWpM5HlFkZHss/5vKEKlR8rAN9auY8AY7slgtFnc6T5cnUvey6Y9vQw2WYZIhci0gUEqjPzouJTJ6wPpaWXJ99G8A3DOiGoe6Wjgbt4/pQUVjd7XiulUSXFuBJs8wIGCqY7jC6i+F9HOMD4GiXA79yVkT4zUNODq9QrDZG0bKOXPlEBUJawyrlFRkSIiRhmMlzqOCuV66gcyuaV8E7mUuneRnXPrhh1WT25cRMNntG6FYoxE4BOpNE5b0h1aWHH3Gs73D5aLqWdjxrQ4HHHrULSW13ax311Nz8EhuAzQESaRGQy5DOyMELA8Dg9Bq2rQ8moxWRzJn2dkd1wu54Z+1RWnVT2e07TTcangVZTPriDqUVjEojMf4QMgYgnOVCn2UA5mOWNUHwzksoHGlKGhrnjXE0p71XHd8oow9xzbxaUtUFtiOMjnzzevTleLej7eqkdK2px3YLTHY3kR3mnFxvYnLGnsrKDbFnrLl4cs6SHKrgt5GVc4x/5OGOum1kda1H8CpNmtN0NAdkR/wB6jsi2HfRyoszsgkW1RJZQIVKSGY6E9IaAWXI9nCgxzXC9XdicOKa0wvjcY2g0LiQMcRTE4Y0BVdBdaNpXLXQSLXDNGFlbVH6arzakjpBHVVIdSZ17Co3ra6K9YoxDV1HNNRnhWp6qTZm04rfQoe2Aa+Jl5tQyeTNBGDgsMhdQP1zRZI1uFR6selEs9nlmq6jsI8KnG9ePDfRRpti2Eav6AmMiWjDSMCBJtfPdHtTC591TWR0rvy9q5omy2i+W43aF+f5i2l39cV1XO3LYTwKrRGAvcNLhFIDc6xt2fhkgZBxTGVl4DClT/hVR2OcwvJBv0bTE5UF4D6obnbEccLlpYJLwQEGVEQqzc8pjC5XBZU1cce0VDK1rcxep90W2V75QA1wivZEmvpx31oSpBt62SUGN4cSXsbTeghBgNsgkPEcBrBzj20+sYDmM+1Aq9jndHRzXYMNMT6rxp70UVhty2ZoWlaIyhLyNThECfiL5OGYIQvo6sNpOKDZGVBOeP+E8tknaHtYDdqw8a4G9vFccxUI12/Aki4Numu9/HClJVMBt4ldtZReBZTnAHHNHWtruzx/QIGxzOYa3jSP5a1BvXiRhU4gZVJwVNt7aQlsYUSWPEbzI0eFD450mEqMdGj25/nVEr70YAOX8C22WzmO1vc5pxDSDuyx96rKZrGust9u9/Yr357f7q6dg9JXlfiT1x9D9lXb2B+JZ/k0+409q9QVWh/wndfssE61mXVIXLKlMCqnBR4ooBORQThT28XtNVucrmhdYFUqwIwKCZIx1LycJlFQpgpBSlOFIKUpwF3bO2jLbkmGRoyRg6SRke8e2i2RzMWlLJZ45RSRoKCWVnJZ2LMTksxJJPvJ6arc4k1KuawNAa0UA4IaVNRM4ohQIKKKcVFKKIinUTVFEqiieoglURW+3e/sV789v91dOwekrynxJ64+h+ysOV3Jj/EfJ3jubePm7dIiJH46uk8B8a0TQl7gQVzrBb47PGWuBNTXBZzzZSdts++3hVWynitnjEXKeyFt18h/1tn328KOzHih4vFynsozurk7bZ99vCjs54pPFY+U9k43WSdts++3hQNmPFMNLxj8p7KZN2Ug/1ln328KQ2MnerBpmLlPZH5tX7Zad9vCl2J3FHxqLlPZEN279stO+3hQ2F3FHxuLlPZEN3L9stO+fChsLuKbxyHlPZMd3D9stO+fCjsLuKbx2HlPZIbuH7Zad9vCpsLuKI0/DyHsiG7p+2WnfPhS7A7inHxBByO7Ixu8ftlp3z4UPD3cQmHxFByO7I/N+/a7XvnwoeHO4hHzHByO7Jeb9u12nfPhU8OdxCnmKDkd2S837drtO+fCp4c7iEPMUHI7sh83r9rtO+fCj4e7iEfMUHI7sl5vX7Xad8+FTw93EKeYoOR3ZC27t+2WnfPhRFgdxQ8xQcjuybzdP2y075qbA7ij5ig5HdkvN2/bLTvnwqbA7ih5ig5HdkvN2/bLTvnwqbA7ip5ig5HdkvN2/bLTvmpsDuKnmKDkd2V/sPYvkFrcq88EhlMRURvk+i3HgfjWuzwGIEFcbSukGWxzSwEUrmv/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data:image/jpeg;base64,/9j/4AAQSkZJRgABAQAAAQABAAD/2wCEAAkGBxQQEhUUEBQVFBQUFBQQFBYUFBEXFxQUFBQWGBQWFxQYHiggGSYnHBYUITEhMSkrLi46FyEzOzYsNygtLisBCgoKDg0OGxAQGywkHyYsLCwsLCwsLCwsLC8uLC0sLCw3LCw1LCwsLCwsLCwsLCwsLCwsLCwsLCwsLCwsLCwsLP/AABEIAFAAvwMBEQACEQEDEQH/xAAbAAABBQEBAAAAAAAAAAAAAAACAAEDBQYEB//EAEIQAAIBAwEDBwoCCAUFAAAAAAECAwAEERIFByEGEzFRVJLRFBciMkFhcXKBsiN0JDM0NlKRobEVQkSDwQglU3Oi/8QAGgEAAgMBAQAAAAAAAAAAAAAAAQIAAwQFBv/EADkRAAEDAQQIBAQFAwUAAAAAAAEAAgMRBBIhMQUTFEFRUnGhFRYygQYiYcEzQpHR8DSx4SM1cqLx/9oADAMBAAIRAxEAPwC25dcsjss20cVrbSCS2SVjIhzq4g8R8KR77q1WeziUE1WY870vYbPuN41XrVp2BvFON7svYrPuN41NcUfD28U/nbl7FZ9xvGhrim8ObxKfztS9is+43jU1x4IjRreYp/OzJ2Kz7jeNDXngm8MZzFGN60vYbPuN40NoTjRTeYohvTl7DZ9xvGhtKbwhnMUXnSl7FZ9xvGhtX0R8HZzFP50Zew2ncbxqbUm8GZzHsl50pOxWfcbxqbSeCPgsfMeycb0ZOxWncbxobUeCYaEi5j2RDefJ2K07jeNDazwTDQcXMeyIbzZOxWncbxobYeCbwGLmPZEN5knY7TuN40NsPBMNAQ857IhvJk7HadxqG2ngmHw/DznsiG8d+x2ncahtzuCby9Bzu7IhvGfsdp3DQ253BN5cg53dkvOK/Y7TuGht7uAU8uQc7uyXnFfsdp3DU293BTy5Bzu7JecV+x2ncajt7uCnlyDnd2S84r9jtO4am3u4KeXIOd3ZLziv2O07hobe7gp5cg53dloNh7b8vtblnggjMTRBTGmPWbjxPwrZZpjKCSuLpXRzLG5oYSa1zWF33frbL8kn3NTSquw+krzcVSuiEQoJgjVc0pKsa0lTLHSlyuDOKlUUhKsAARignRg0qYIgaBTKQGlThEKCaifmxQvFMAlzdSqYBOoqFOApFFKU4CkUUpTgKQClTgIqCKVRRKoolUUSqKJ6Ci32739jvfnt/urqWD0leV+I/XH0P2Wb32/rrL8kn3NWmXNcywekrzcVSuiFMkfXSlyuaziphSK5OKCZEKCYIhQThGKCIVpsDYc19LzVsmtsaiehVHWzeymZGXmgVc1ojgbeeVuU3RTYw11AJCOCaXP9c5/pV2y/Vc3xpu5hp1WK21sp7Od4JSCyEAlc4ORkYz8ayyMLHUXYs84mjEjd65FqorSFIKVMEXNg0Kpwh0Yo1qnCNRSlOEdBMlUUSoKJ6KiVRRKoolUUW/3efsV789v91dOwekryvxH64+h+yzm+wfjWX5JPuatEy5tgFQV58iYrMTVddrQETHhQCYley7f3f7KsXSS6nkjiKkCItlpGB4kEDVgArwA+tanRMGa40VstMgusFTxTbX3cbNQJdeUtDZlQzAnUXJwU0OeIyM5GCerFAxMz3Ix2+c1ZSrlwcp+RNjJYNe7LdtMYLMCzMHAOG9bipHTSviaW1arrPbZmzauXf2Vfyk5JW42bDfWWvDaeeVm1YDcDjhww/D60j4xcvBX2a1ya8wy+ybkZyUgmsbm9vNeiLUIwrac6Fy3H25Yqv0NSONpaXORtdrkbM2KPM5+61Gwn/wAL2CbiLHPTgPqxx1SHTH3R/wA9dWN+SKoWSUbTbbjshh+ma8mkYuxZyWYnJZiSxPWSeNYC4r0bWhooBgtXyI5MPtWZzLIwjjCmWQks5znSoZvcDx44xVsURkNSsVttbbJGAwCpyG7qtTa8l9kXxeCymdZ1BIbU7Bse0BuDj4EVdqoX/K3NYTbbfZwJJW1af5uy91U8iuR6XF3cW14GBgX/ACNj0tWM59oI4/WqobOC4tduWy3aRfHCyWH83FV/JvYsdxtDyaTVzfOTJwOGxGW08foKqjia6a6clqtVqkisglbnQd1d2vJK3far2Z18ysZcel6WQEPrfU1a2zs1xbuosr9IzNsInFLxNMuqk2vye2bapNFzry3XERLqICuxxGhxwOMrnPTx6KL4oW1bvQgttvmLZLtGbzTMDM/+LtveS+zNnLGl+8rSyAnUvOgZGNWAnAAE+2mMEMYo9VR6Q0ha3OdZwABuw+6oNl8lor2+kitZD5MgDmTpbQQOAJ9ucjJ6Me2qGwNfIQ04LfNpGSzWUPlb/qHCmSvbfkzsu8aSCylkWeMEhiXZWKnBOG4MM9OMdNX6iF9WtzWF2kNIWcNlnaCw9Ptl7rz26tmidkcYZGKMPepwa5r2lriCvTRyNkYHtyIqotNLVPVLTUqpVLTUqot/u9H6Fe/Pb/dXTsHpK8r8R+uPofsqDfP+ts/ySfcavnzCw6MHyu6rzus66qFqIQK9e/6g/Xs/luP7w1on3LlaL/N7Kblp+71p/sf2NR/4aWy/1h90uSP7uXX+/wD8VGfhlG0f1rfZce5++W5hudmznKSo0kfWNQ0yAf8Ayw94NLCagtKu0kwsc2dv84Lp3hf9t2Va2Cka5PSk09BCek5+rsPjxqS/KwNQsI19pdMch/P7Kx5MIu1tiNaowE0I5vB9jIdURPuIHT8eqi3547qrnJsts1hyOP65rzGTk/dJJzbW02vONIjc/wAiBg/HorGYn1pRd8WqAtvB4p1Xpm7OzdLfaFk45q5wTg9IEsOlTw6cEf1rXACGlpzXE0k9rpI524t/YrP7s9gXK7RRnikjWDWZCyso9UqFyeByTn6VTBG4SYrdpO1ROsxDSDWlFteTV4ku2r4oQQIkj+LIQG/rWhjgZXLmWmNzLDFXiSszyO2VOm2WLRSBUkuGZirBQGLaTq6OORis8THCcmi6Vtnido8AOFaNwrwV9s794Zf/AEt9sdWt/qD0WWX/AGpv/L91g+WSk7QuQOJM2BjpyQuMfWsForrjRd/R9BY2E5Xf3W62FygmuXWy2nZM5OV5wxnAIHS4IwPmBrdHI53ySNXBtNkihabRZZfav9v2IXbyQ2fFZbQvLaM8GjimQE8QDq1L9CR/MU8TAx7mhU26aS0WWOZ/Eg/uqZeUs9tOY02QiyqSgMavxHWrCPoPXVetc11Axa9himivutOGeP7VWB2zfm4nllZQhkcsUBJ0ngCMn4VzpnXnkr0lkhEMLYwagDNcmqqloolqqUUT6qFFFvt3p/Q7357f7q6lg9JXlfiP1x9D9lR74x+LZ/kk+41daMwsmi/w3dV52wqhdJCVqIK95Ucq7jaRjN0UPNBguhAvr6dWev1RTvkLs1VBZWQ1u70e0OV1zPapaSFOZj06QEAb0PVy1AyEiiMdkjZJrBmnseVtxDaPZoU5mTVqBQFvT9b0vpUEhDbqZ9kjdIJTWq1e7PkbeJfxyyxvAkOXZmGNeVICDrznj8KsijcHVKx261xOhLWmpKp95O2xe30jodUcYEEZHEEITqI+LE1TO+87BbdHQGKEVzOKptjbTmtJBJbO0b9BI6COph0EVU2QtNQtcsLJm3Xiq2a707/Tj8HP8XNn+2cVYbY5YRoaCuZWeHKC68p8q548/wBGrA4r/CVHAj3VTtDr15b9jh1Wqp8qv77eNfTRlNSJkYLImGOeok+jTutryKLPFoaztdeNT9Cs1sjaEtpKssDaXXPHpBB6Qw9oNUMlLTULpTWdkzCx4wWout499IVwyJpIOFTgxH8WfZ7qudbXrDHoSzNrWpr9VXw8qLhbo3YKc8y6CdA04IA9XPuFVbU8PvrWdGwGAQGt2tc8Vw3G0JHnNwSBKXE2pQAA64IIXo6QKqdK5z7+9aWWdjYtSPTSnstOu8q906fwicY1aOP8s4rTt76LlHQNmvVx6VWVG1ZxP5QJGE2rVr9ufh0Y9mKp1zr16uK6eyxarU3fl4LTneZe6dP4QPRq0cfjjOKv259FzRoGy3q404VWRmkLszscszF2PAZZjknA99Y3OLjUrtMa1jQ0ZDBBilTVSxUUqlipVSq3274fod789v8AdXUsHpK8r8R+uPofsqXfCPxbP8kn3GrbRmFm0V+G7qvPCKoqumQhxRSrubY0waFebObgK0A9E84GbSMEHrqXSgJWUJrln9EtqbJltiomUKXBYDUreqxU50k44qRUc0jNPFK2St1QSwPEV1qUJCyLqHSp9VgD0jhQxCsBa8Gh+i01/vCv54zE8+FYFW0qqswPSCwp3TPIWaPR0DHXgFVS7KeMQlx+vQSRAEcVLFR8OIPCs72kU+q2se116n5TQp7q2aF2jlXQ6EqynHAj2cOFVuaQaFWxkPaHNxCBWHXSUVoaVIGHXSkJw0rrjtGMRmGObDiInIzqIyBjp6KhYbt5C+0PEe+lfZRhh1ikorw0rs2ds6S5bRAutsF8AqPRHSckgcMiixjnmgCWWVkLb0hoMv5RR3lu0LlJRpdeBGVOPqCRQcwtNCrI3tkbfZiPdDCmtgq9LMEHEesTgDNANJNAmd8oJOQxR3MJidkfAZCVIyDxHTxFRzC00KWMh7Q5uRXO5HTkVANye6UOodYo0UupahUopRIuOupRSimeFlVWKkK+rQSODaThsH24PCiWkCqQOaSWg4jP3yUeaVNRb7d9+x3vzW/3V1LB6SvLfEY+aPofsqfe6uZbP8mn3GrLTmFRokf6buv2XnzpWddMhQsKZItzyU5RQxWpM5HlFkZHss/5vKEKlR8rAN9auY8AY7slgtFnc6T5cnUvey6Y9vQw2WYZIhci0gUEqjPzouJTJ6wPpaWXJ99G8A3DOiGoe6Wjgbt4/pQUVjd7XiulUSXFuBJs8wIGCqY7jC6i+F9HOMD4GiXA79yVkT4zUNODq9QrDZG0bKOXPlEBUJawyrlFRkSIiRhmMlzqOCuV66gcyuaV8E7mUuneRnXPrhh1WT25cRMNntG6FYoxE4BOpNE5b0h1aWHH3Gs73D5aLqWdjxrQ4HHHrULSW13ax311Nz8EhuAzQESaRGQy5DOyMELA8Dg9Bq2rQ8moxWRzJn2dkd1wu54Z+1RWnVT2e07TTcangVZTPriDqUVjEojMf4QMgYgnOVCn2UA5mOWNUHwzksoHGlKGhrnjXE0p71XHd8oow9xzbxaUtUFtiOMjnzzevTleLej7eqkdK2px3YLTHY3kR3mnFxvYnLGnsrKDbFnrLl4cs6SHKrgt5GVc4x/5OGOum1kda1H8CpNmtN0NAdkR/wB6jsi2HfRyoszsgkW1RJZQIVKSGY6E9IaAWXI9nCgxzXC9XdicOKa0wvjcY2g0LiQMcRTE4Y0BVdBdaNpXLXQSLXDNGFlbVH6arzakjpBHVVIdSZ17Co3ra6K9YoxDV1HNNRnhWp6qTZm04rfQoe2Aa+Jl5tQyeTNBGDgsMhdQP1zRZI1uFR6selEs9nlmq6jsI8KnG9ePDfRRpti2Eav6AmMiWjDSMCBJtfPdHtTC591TWR0rvy9q5omy2i+W43aF+f5i2l39cV1XO3LYTwKrRGAvcNLhFIDc6xt2fhkgZBxTGVl4DClT/hVR2OcwvJBv0bTE5UF4D6obnbEccLlpYJLwQEGVEQqzc8pjC5XBZU1cce0VDK1rcxep90W2V75QA1wivZEmvpx31oSpBt62SUGN4cSXsbTeghBgNsgkPEcBrBzj20+sYDmM+1Aq9jndHRzXYMNMT6rxp70UVhty2ZoWlaIyhLyNThECfiL5OGYIQvo6sNpOKDZGVBOeP+E8tknaHtYDdqw8a4G9vFccxUI12/Aki4Numu9/HClJVMBt4ldtZReBZTnAHHNHWtruzx/QIGxzOYa3jSP5a1BvXiRhU4gZVJwVNt7aQlsYUSWPEbzI0eFD450mEqMdGj25/nVEr70YAOX8C22WzmO1vc5pxDSDuyx96rKZrGust9u9/Yr357f7q6dg9JXlfiT1x9D9lXb2B+JZ/k0+409q9QVWh/wndfssE61mXVIXLKlMCqnBR4ooBORQThT28XtNVucrmhdYFUqwIwKCZIx1LycJlFQpgpBSlOFIKUpwF3bO2jLbkmGRoyRg6SRke8e2i2RzMWlLJZ45RSRoKCWVnJZ2LMTksxJJPvJ6arc4k1KuawNAa0UA4IaVNRM4ohQIKKKcVFKKIinUTVFEqiieoglURW+3e/sV789v91dOwekrynxJ64+h+ysOV3Jj/EfJ3jubePm7dIiJH46uk8B8a0TQl7gQVzrBb47PGWuBNTXBZzzZSdts++3hVWynitnjEXKeyFt18h/1tn328KOzHih4vFynsozurk7bZ99vCjs54pPFY+U9k43WSdts++3hQNmPFMNLxj8p7KZN2Ug/1ln328KQ2MnerBpmLlPZH5tX7Zad9vCl2J3FHxqLlPZEN279stO+3hQ2F3FHxuLlPZEN3L9stO+fChsLuKbxyHlPZMd3D9stO+fCjsLuKbx2HlPZIbuH7Zad9vCpsLuKI0/DyHsiG7p+2WnfPhS7A7inHxBByO7Ixu8ftlp3z4UPD3cQmHxFByO7I/N+/a7XvnwoeHO4hHzHByO7Jeb9u12nfPhU8OdxCnmKDkd2S837drtO+fCp4c7iEPMUHI7sh83r9rtO+fCj4e7iEfMUHI7sl5vX7Xad8+FTw93EKeYoOR3ZC27t+2WnfPhRFgdxQ8xQcjuybzdP2y075qbA7ij5ig5HdkvN2/bLTvnwqbA7ih5ig5HdkvN2/bLTvnwqbA7ip5ig5HdkvN2/bLTvmpsDuKnmKDkd2V/sPYvkFrcq88EhlMRURvk+i3HgfjWuzwGIEFcbSukGWxzSwEUrmv/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200" name="Picture 8" descr="http://mycourse.solent.ac.uk/pluginfile.php/3580/course/section/7149/mycourse-bad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3997" y="188640"/>
            <a:ext cx="227647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864589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9263" y="476672"/>
            <a:ext cx="7772400" cy="5256584"/>
          </a:xfrm>
        </p:spPr>
        <p:txBody>
          <a:bodyPr/>
          <a:lstStyle/>
          <a:p>
            <a:r>
              <a:rPr lang="en-GB" b="1" dirty="0" smtClean="0"/>
              <a:t>Evaluation:</a:t>
            </a:r>
          </a:p>
          <a:p>
            <a:endParaRPr lang="en-GB" b="1" dirty="0"/>
          </a:p>
          <a:p>
            <a:endParaRPr lang="en-GB" b="1" dirty="0" smtClean="0"/>
          </a:p>
          <a:p>
            <a:endParaRPr lang="en-GB" b="1" dirty="0"/>
          </a:p>
          <a:p>
            <a:endParaRPr lang="en-GB" b="1" dirty="0" smtClean="0"/>
          </a:p>
          <a:p>
            <a:endParaRPr lang="en-GB" b="1" dirty="0"/>
          </a:p>
          <a:p>
            <a:endParaRPr lang="en-GB" sz="1600" dirty="0" smtClean="0"/>
          </a:p>
          <a:p>
            <a:r>
              <a:rPr lang="en-GB" sz="1600" dirty="0" smtClean="0"/>
              <a:t>“The </a:t>
            </a:r>
            <a:r>
              <a:rPr lang="en-GB" sz="1600" dirty="0"/>
              <a:t>strengths of this unit are    1. Good Teaching   2. Interesting Topics (Links with everyday events)   3. Having a </a:t>
            </a:r>
            <a:r>
              <a:rPr lang="en-GB" sz="1600" dirty="0" err="1"/>
              <a:t>undersatnding</a:t>
            </a:r>
            <a:r>
              <a:rPr lang="en-GB" sz="1600" dirty="0"/>
              <a:t> </a:t>
            </a:r>
            <a:r>
              <a:rPr lang="en-GB" sz="1600" dirty="0" err="1"/>
              <a:t>witha</a:t>
            </a:r>
            <a:r>
              <a:rPr lang="en-GB" sz="1600" dirty="0"/>
              <a:t> foreign </a:t>
            </a:r>
            <a:r>
              <a:rPr lang="en-GB" sz="1600" dirty="0" err="1"/>
              <a:t>prospctive</a:t>
            </a:r>
            <a:r>
              <a:rPr lang="en-GB" sz="1600" dirty="0"/>
              <a:t>    4. </a:t>
            </a:r>
            <a:r>
              <a:rPr lang="en-GB" sz="1600" dirty="0" err="1"/>
              <a:t>Intermedate</a:t>
            </a:r>
            <a:r>
              <a:rPr lang="en-GB" sz="1600" dirty="0"/>
              <a:t> </a:t>
            </a:r>
            <a:r>
              <a:rPr lang="en-GB" sz="1600" dirty="0" smtClean="0"/>
              <a:t>Handing” (sic.)</a:t>
            </a:r>
            <a:endParaRPr lang="en-GB" sz="1600" dirty="0"/>
          </a:p>
          <a:p>
            <a:pPr marL="0" indent="0">
              <a:buNone/>
            </a:pPr>
            <a:endParaRPr lang="en-GB" sz="1600" dirty="0" smtClean="0"/>
          </a:p>
          <a:p>
            <a:r>
              <a:rPr lang="en-GB" sz="1600" dirty="0" smtClean="0"/>
              <a:t>“I </a:t>
            </a:r>
            <a:r>
              <a:rPr lang="en-GB" sz="1600" dirty="0"/>
              <a:t>actually think that this unit is well organised as we are well prepared to our assignments online and that we can actually follow the classes online and easily contact the tutors in case we have questions. I have not been able to see how the tutors taught something as I was abroad but the </a:t>
            </a:r>
            <a:r>
              <a:rPr lang="en-GB" sz="1600" dirty="0" err="1"/>
              <a:t>powerpoint</a:t>
            </a:r>
            <a:r>
              <a:rPr lang="en-GB" sz="1600" dirty="0"/>
              <a:t> were </a:t>
            </a:r>
            <a:r>
              <a:rPr lang="en-GB" sz="1600" dirty="0" err="1"/>
              <a:t>usefull</a:t>
            </a:r>
            <a:r>
              <a:rPr lang="en-GB" sz="1600" dirty="0"/>
              <a:t> with all information needed</a:t>
            </a:r>
            <a:r>
              <a:rPr lang="en-GB" sz="1600" dirty="0" smtClean="0"/>
              <a:t>.” (sic.)</a:t>
            </a:r>
            <a:endParaRPr lang="en-GB" sz="1600" dirty="0"/>
          </a:p>
          <a:p>
            <a:endParaRPr lang="en-GB" sz="1600" dirty="0"/>
          </a:p>
          <a:p>
            <a:r>
              <a:rPr lang="en-GB" sz="1600" dirty="0" smtClean="0"/>
              <a:t>“Use </a:t>
            </a:r>
            <a:r>
              <a:rPr lang="en-GB" sz="1600" dirty="0"/>
              <a:t>the same learning style with both seminars. EG both use presentations rather than my course as personally this is more easy to follow</a:t>
            </a:r>
            <a:r>
              <a:rPr lang="en-GB" sz="1600" dirty="0" smtClean="0"/>
              <a:t>.”</a:t>
            </a:r>
          </a:p>
          <a:p>
            <a:pPr marL="0" indent="0">
              <a:buNone/>
            </a:pPr>
            <a:r>
              <a:rPr lang="en-GB" sz="1600" dirty="0" smtClean="0"/>
              <a:t>					            (Solent </a:t>
            </a:r>
            <a:r>
              <a:rPr lang="en-GB" sz="1600" dirty="0"/>
              <a:t>U</a:t>
            </a:r>
            <a:r>
              <a:rPr lang="en-GB" sz="1600" dirty="0" smtClean="0"/>
              <a:t>nit Evaluations, June 2014)</a:t>
            </a:r>
            <a:endParaRPr lang="en-GB" sz="1600" dirty="0"/>
          </a:p>
          <a:p>
            <a:endParaRPr lang="en-GB" dirty="0"/>
          </a:p>
          <a:p>
            <a:endParaRPr lang="en-GB" b="1" dirty="0" smtClean="0"/>
          </a:p>
          <a:p>
            <a:endParaRPr lang="en-GB" b="1" dirty="0" smtClean="0"/>
          </a:p>
          <a:p>
            <a:endParaRPr lang="en-GB" dirty="0"/>
          </a:p>
        </p:txBody>
      </p:sp>
      <p:pic>
        <p:nvPicPr>
          <p:cNvPr id="2050" name="Picture 2" descr="C:\Users\holder_j\AppData\Local\Temp\notes66C98A\EUR16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4381" y="260648"/>
            <a:ext cx="4724003" cy="25194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2665103"/>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Cross-cultural Management </a:t>
            </a:r>
            <a:br>
              <a:rPr lang="en-GB" dirty="0" smtClean="0"/>
            </a:br>
            <a:r>
              <a:rPr lang="en-GB" dirty="0" smtClean="0"/>
              <a:t>(Level 6)</a:t>
            </a:r>
            <a:endParaRPr lang="en-GB" dirty="0"/>
          </a:p>
        </p:txBody>
      </p:sp>
      <p:sp>
        <p:nvSpPr>
          <p:cNvPr id="3" name="Content Placeholder 2"/>
          <p:cNvSpPr>
            <a:spLocks noGrp="1"/>
          </p:cNvSpPr>
          <p:nvPr>
            <p:ph idx="1"/>
          </p:nvPr>
        </p:nvSpPr>
        <p:spPr>
          <a:xfrm>
            <a:off x="449263" y="1618456"/>
            <a:ext cx="7772400" cy="4114800"/>
          </a:xfrm>
        </p:spPr>
        <p:txBody>
          <a:bodyPr/>
          <a:lstStyle/>
          <a:p>
            <a:r>
              <a:rPr lang="en-GB" b="1" dirty="0" smtClean="0"/>
              <a:t>Design:</a:t>
            </a:r>
          </a:p>
          <a:p>
            <a:pPr marL="0" indent="0">
              <a:buNone/>
            </a:pPr>
            <a:endParaRPr lang="en-GB" b="1" dirty="0" smtClean="0"/>
          </a:p>
          <a:p>
            <a:r>
              <a:rPr lang="en-GB" dirty="0"/>
              <a:t>Aims to maximise the benefits of </a:t>
            </a:r>
            <a:r>
              <a:rPr lang="en-GB" dirty="0" smtClean="0"/>
              <a:t>studying with other students from Home / EU / overseas whilst at SSU.</a:t>
            </a:r>
          </a:p>
          <a:p>
            <a:r>
              <a:rPr lang="en-GB" dirty="0" smtClean="0"/>
              <a:t>Preserves individual grading at Level 6, whilst requiring group work.</a:t>
            </a:r>
          </a:p>
          <a:p>
            <a:r>
              <a:rPr lang="en-GB" dirty="0" smtClean="0"/>
              <a:t>2 </a:t>
            </a:r>
            <a:r>
              <a:rPr lang="en-GB" dirty="0"/>
              <a:t>assessments, one a </a:t>
            </a:r>
            <a:r>
              <a:rPr lang="en-GB" dirty="0" smtClean="0"/>
              <a:t>40 min. group workshop plus individual reflective statement of 250 words (individually assessed 40%), one </a:t>
            </a:r>
            <a:r>
              <a:rPr lang="en-GB" dirty="0"/>
              <a:t>an </a:t>
            </a:r>
            <a:r>
              <a:rPr lang="en-GB" dirty="0" smtClean="0"/>
              <a:t>assignment of 2,500 words plus 250 word reflective statement (individually assessed 60%, e.g. case study).</a:t>
            </a:r>
          </a:p>
          <a:p>
            <a:endParaRPr lang="en-GB" dirty="0"/>
          </a:p>
          <a:p>
            <a:r>
              <a:rPr lang="en-GB" dirty="0" smtClean="0"/>
              <a:t>Seeks to enhance employability and business behavioural skills (See Solent Capital Compass model (Jones and </a:t>
            </a:r>
            <a:r>
              <a:rPr lang="en-GB" dirty="0" err="1" smtClean="0"/>
              <a:t>Sant</a:t>
            </a:r>
            <a:r>
              <a:rPr lang="en-GB" dirty="0" smtClean="0"/>
              <a:t> 2013), and Building for growth: business priorities for education and skills. Education and skills survey (CBI/EDI 2011).</a:t>
            </a:r>
            <a:endParaRPr lang="en-GB" dirty="0"/>
          </a:p>
          <a:p>
            <a:endParaRPr lang="en-GB" b="1" dirty="0"/>
          </a:p>
        </p:txBody>
      </p:sp>
      <p:pic>
        <p:nvPicPr>
          <p:cNvPr id="5124" name="Picture 4" descr="http://insurance-options.co.uk/wp-content/uploads/2011/06/professionalindemnityinsuran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1838" y="44624"/>
            <a:ext cx="2556666" cy="18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595881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751642502"/>
              </p:ext>
            </p:extLst>
          </p:nvPr>
        </p:nvGraphicFramePr>
        <p:xfrm>
          <a:off x="395536" y="346732"/>
          <a:ext cx="8352928" cy="5539340"/>
        </p:xfrm>
        <a:graphic>
          <a:graphicData uri="http://schemas.openxmlformats.org/drawingml/2006/table">
            <a:tbl>
              <a:tblPr firstRow="1" bandRow="1">
                <a:tableStyleId>{BDBED569-4797-4DF1-A0F4-6AAB3CD982D8}</a:tableStyleId>
              </a:tblPr>
              <a:tblGrid>
                <a:gridCol w="2496009"/>
                <a:gridCol w="5856919"/>
              </a:tblGrid>
              <a:tr h="347724">
                <a:tc>
                  <a:txBody>
                    <a:bodyPr/>
                    <a:lstStyle/>
                    <a:p>
                      <a:pPr algn="just">
                        <a:spcAft>
                          <a:spcPts val="0"/>
                        </a:spcAft>
                        <a:tabLst>
                          <a:tab pos="-457200" algn="l"/>
                          <a:tab pos="457200" algn="l"/>
                          <a:tab pos="914400" algn="l"/>
                          <a:tab pos="1828800" algn="l"/>
                          <a:tab pos="3200400" algn="l"/>
                          <a:tab pos="4171950" algn="l"/>
                        </a:tabLst>
                      </a:pPr>
                      <a:r>
                        <a:rPr lang="en-GB" sz="1200" dirty="0" smtClean="0">
                          <a:solidFill>
                            <a:schemeClr val="tx1"/>
                          </a:solidFill>
                          <a:effectLst/>
                        </a:rPr>
                        <a:t>Employability</a:t>
                      </a:r>
                      <a:r>
                        <a:rPr lang="en-GB" sz="1200" baseline="0" dirty="0" smtClean="0">
                          <a:solidFill>
                            <a:schemeClr val="tx1"/>
                          </a:solidFill>
                          <a:effectLst/>
                        </a:rPr>
                        <a:t> skills:</a:t>
                      </a:r>
                      <a:endParaRPr lang="en-GB" sz="1200" dirty="0">
                        <a:solidFill>
                          <a:schemeClr val="tx1"/>
                        </a:solidFill>
                        <a:effectLst/>
                        <a:latin typeface="Trebuchet MS" panose="020B0603020202020204" pitchFamily="34" charset="0"/>
                        <a:ea typeface="Times New Roman"/>
                      </a:endParaRPr>
                    </a:p>
                  </a:txBody>
                  <a:tcPr marL="68580" marR="68580" marT="0" marB="0">
                    <a:solidFill>
                      <a:srgbClr val="FFFFCC"/>
                    </a:solidFill>
                  </a:tcPr>
                </a:tc>
                <a:tc>
                  <a:txBody>
                    <a:bodyPr/>
                    <a:lstStyle/>
                    <a:p>
                      <a:pPr algn="just">
                        <a:spcAft>
                          <a:spcPts val="0"/>
                        </a:spcAft>
                        <a:tabLst>
                          <a:tab pos="-457200" algn="l"/>
                          <a:tab pos="457200" algn="l"/>
                          <a:tab pos="914400" algn="l"/>
                          <a:tab pos="1828800" algn="l"/>
                          <a:tab pos="3200400" algn="l"/>
                          <a:tab pos="4171950" algn="l"/>
                        </a:tabLst>
                      </a:pPr>
                      <a:endParaRPr lang="en-GB" sz="1200" dirty="0">
                        <a:solidFill>
                          <a:schemeClr val="tx1"/>
                        </a:solidFill>
                        <a:effectLst/>
                        <a:latin typeface="Times New Roman"/>
                        <a:ea typeface="Times New Roman"/>
                      </a:endParaRPr>
                    </a:p>
                  </a:txBody>
                  <a:tcPr marL="68580" marR="68580" marT="0" marB="0">
                    <a:solidFill>
                      <a:srgbClr val="FFFFCC"/>
                    </a:solidFill>
                  </a:tcPr>
                </a:tc>
              </a:tr>
              <a:tr h="349484">
                <a:tc>
                  <a:txBody>
                    <a:bodyPr/>
                    <a:lstStyle/>
                    <a:p>
                      <a:pPr algn="just">
                        <a:spcAft>
                          <a:spcPts val="0"/>
                        </a:spcAft>
                        <a:tabLst>
                          <a:tab pos="-457200" algn="l"/>
                          <a:tab pos="457200" algn="l"/>
                          <a:tab pos="914400" algn="l"/>
                          <a:tab pos="1828800" algn="l"/>
                          <a:tab pos="3200400" algn="l"/>
                          <a:tab pos="4171950" algn="l"/>
                        </a:tabLst>
                      </a:pPr>
                      <a:r>
                        <a:rPr lang="en-GB" sz="1100" dirty="0">
                          <a:solidFill>
                            <a:schemeClr val="tx1"/>
                          </a:solidFill>
                          <a:effectLst/>
                        </a:rPr>
                        <a:t>Self Management</a:t>
                      </a:r>
                      <a:endParaRPr lang="en-GB" sz="1200" dirty="0">
                        <a:solidFill>
                          <a:schemeClr val="tx1"/>
                        </a:solidFill>
                        <a:effectLst/>
                        <a:latin typeface="Times New Roman"/>
                        <a:ea typeface="Times New Roman"/>
                      </a:endParaRPr>
                    </a:p>
                  </a:txBody>
                  <a:tcPr marL="68580" marR="68580" marT="0" marB="0">
                    <a:solidFill>
                      <a:srgbClr val="FFFFCC"/>
                    </a:solidFill>
                  </a:tcPr>
                </a:tc>
                <a:tc>
                  <a:txBody>
                    <a:bodyPr/>
                    <a:lstStyle/>
                    <a:p>
                      <a:pPr algn="just">
                        <a:spcAft>
                          <a:spcPts val="0"/>
                        </a:spcAft>
                        <a:tabLst>
                          <a:tab pos="-457200" algn="l"/>
                          <a:tab pos="457200" algn="l"/>
                          <a:tab pos="914400" algn="l"/>
                          <a:tab pos="1828800" algn="l"/>
                          <a:tab pos="3200400" algn="l"/>
                          <a:tab pos="4171950" algn="l"/>
                        </a:tabLst>
                      </a:pPr>
                      <a:r>
                        <a:rPr lang="en-GB" sz="1100" dirty="0">
                          <a:solidFill>
                            <a:schemeClr val="tx1"/>
                          </a:solidFill>
                          <a:effectLst/>
                        </a:rPr>
                        <a:t>Meeting timeframes, managing course workloads, time management skills.</a:t>
                      </a:r>
                      <a:endParaRPr lang="en-GB" sz="1200" dirty="0">
                        <a:solidFill>
                          <a:schemeClr val="tx1"/>
                        </a:solidFill>
                        <a:effectLst/>
                        <a:latin typeface="Times New Roman"/>
                        <a:ea typeface="Times New Roman"/>
                      </a:endParaRPr>
                    </a:p>
                  </a:txBody>
                  <a:tcPr marL="68580" marR="68580" marT="0" marB="0">
                    <a:solidFill>
                      <a:srgbClr val="FFFFCC"/>
                    </a:solidFill>
                  </a:tcPr>
                </a:tc>
              </a:tr>
              <a:tr h="370596">
                <a:tc>
                  <a:txBody>
                    <a:bodyPr/>
                    <a:lstStyle/>
                    <a:p>
                      <a:pPr algn="just">
                        <a:spcAft>
                          <a:spcPts val="0"/>
                        </a:spcAft>
                        <a:tabLst>
                          <a:tab pos="-457200" algn="l"/>
                          <a:tab pos="457200" algn="l"/>
                          <a:tab pos="914400" algn="l"/>
                          <a:tab pos="1828800" algn="l"/>
                          <a:tab pos="3200400" algn="l"/>
                          <a:tab pos="4171950" algn="l"/>
                        </a:tabLst>
                      </a:pPr>
                      <a:r>
                        <a:rPr lang="en-GB" sz="1100" dirty="0">
                          <a:solidFill>
                            <a:schemeClr val="tx1"/>
                          </a:solidFill>
                          <a:effectLst/>
                        </a:rPr>
                        <a:t>Team Working</a:t>
                      </a:r>
                      <a:endParaRPr lang="en-GB" sz="1200" dirty="0">
                        <a:solidFill>
                          <a:schemeClr val="tx1"/>
                        </a:solidFill>
                        <a:effectLst/>
                        <a:latin typeface="Times New Roman"/>
                        <a:ea typeface="Times New Roman"/>
                      </a:endParaRPr>
                    </a:p>
                  </a:txBody>
                  <a:tcPr marL="68580" marR="68580" marT="0" marB="0">
                    <a:solidFill>
                      <a:srgbClr val="FFFFCC"/>
                    </a:solidFill>
                  </a:tcPr>
                </a:tc>
                <a:tc>
                  <a:txBody>
                    <a:bodyPr/>
                    <a:lstStyle/>
                    <a:p>
                      <a:pPr algn="just">
                        <a:spcAft>
                          <a:spcPts val="0"/>
                        </a:spcAft>
                        <a:tabLst>
                          <a:tab pos="-457200" algn="l"/>
                          <a:tab pos="457200" algn="l"/>
                          <a:tab pos="914400" algn="l"/>
                          <a:tab pos="1828800" algn="l"/>
                          <a:tab pos="3200400" algn="l"/>
                          <a:tab pos="4171950" algn="l"/>
                        </a:tabLst>
                      </a:pPr>
                      <a:r>
                        <a:rPr lang="en-GB" sz="1100" dirty="0">
                          <a:solidFill>
                            <a:schemeClr val="tx1"/>
                          </a:solidFill>
                          <a:effectLst/>
                        </a:rPr>
                        <a:t>Working in groups with others from a variety of cultural backgrounds. </a:t>
                      </a:r>
                      <a:endParaRPr lang="en-GB" sz="1200" dirty="0">
                        <a:solidFill>
                          <a:schemeClr val="tx1"/>
                        </a:solidFill>
                        <a:effectLst/>
                        <a:latin typeface="Times New Roman"/>
                        <a:ea typeface="Times New Roman"/>
                      </a:endParaRPr>
                    </a:p>
                  </a:txBody>
                  <a:tcPr marL="68580" marR="68580" marT="0" marB="0">
                    <a:solidFill>
                      <a:srgbClr val="FFFFCC"/>
                    </a:solidFill>
                  </a:tcPr>
                </a:tc>
              </a:tr>
              <a:tr h="432048">
                <a:tc>
                  <a:txBody>
                    <a:bodyPr/>
                    <a:lstStyle/>
                    <a:p>
                      <a:pPr>
                        <a:spcAft>
                          <a:spcPts val="0"/>
                        </a:spcAft>
                        <a:tabLst>
                          <a:tab pos="-457200" algn="l"/>
                          <a:tab pos="457200" algn="l"/>
                          <a:tab pos="914400" algn="l"/>
                          <a:tab pos="1828800" algn="l"/>
                          <a:tab pos="3200400" algn="l"/>
                          <a:tab pos="4171950" algn="l"/>
                        </a:tabLst>
                      </a:pPr>
                      <a:r>
                        <a:rPr lang="en-GB" sz="1100" dirty="0">
                          <a:solidFill>
                            <a:schemeClr val="tx1"/>
                          </a:solidFill>
                          <a:effectLst/>
                        </a:rPr>
                        <a:t>Business &amp; Customer Awareness</a:t>
                      </a:r>
                      <a:endParaRPr lang="en-GB" sz="1200" dirty="0">
                        <a:solidFill>
                          <a:schemeClr val="tx1"/>
                        </a:solidFill>
                        <a:effectLst/>
                        <a:latin typeface="Times New Roman"/>
                        <a:ea typeface="Times New Roman"/>
                      </a:endParaRPr>
                    </a:p>
                  </a:txBody>
                  <a:tcPr marL="68580" marR="68580" marT="0" marB="0">
                    <a:solidFill>
                      <a:srgbClr val="FFFFCC"/>
                    </a:solidFill>
                  </a:tcPr>
                </a:tc>
                <a:tc>
                  <a:txBody>
                    <a:bodyPr/>
                    <a:lstStyle/>
                    <a:p>
                      <a:pPr algn="just">
                        <a:spcAft>
                          <a:spcPts val="0"/>
                        </a:spcAft>
                        <a:tabLst>
                          <a:tab pos="-457200" algn="l"/>
                          <a:tab pos="457200" algn="l"/>
                          <a:tab pos="914400" algn="l"/>
                          <a:tab pos="1828800" algn="l"/>
                          <a:tab pos="3200400" algn="l"/>
                          <a:tab pos="4171950" algn="l"/>
                        </a:tabLst>
                      </a:pPr>
                      <a:r>
                        <a:rPr lang="en-GB" sz="1100" dirty="0">
                          <a:solidFill>
                            <a:schemeClr val="tx1"/>
                          </a:solidFill>
                          <a:effectLst/>
                        </a:rPr>
                        <a:t>Developing awareness of cross-cultural factors and how these affect organisations, staff and customers.                                                                                                                                                </a:t>
                      </a:r>
                      <a:endParaRPr lang="en-GB" sz="1200" dirty="0">
                        <a:solidFill>
                          <a:schemeClr val="tx1"/>
                        </a:solidFill>
                        <a:effectLst/>
                        <a:latin typeface="Times New Roman"/>
                        <a:ea typeface="Times New Roman"/>
                      </a:endParaRPr>
                    </a:p>
                  </a:txBody>
                  <a:tcPr marL="68580" marR="68580" marT="0" marB="0">
                    <a:solidFill>
                      <a:srgbClr val="FFFFCC"/>
                    </a:solidFill>
                  </a:tcPr>
                </a:tc>
              </a:tr>
              <a:tr h="432048">
                <a:tc>
                  <a:txBody>
                    <a:bodyPr/>
                    <a:lstStyle/>
                    <a:p>
                      <a:pPr>
                        <a:spcAft>
                          <a:spcPts val="0"/>
                        </a:spcAft>
                        <a:tabLst>
                          <a:tab pos="-457200" algn="l"/>
                          <a:tab pos="457200" algn="l"/>
                          <a:tab pos="914400" algn="l"/>
                          <a:tab pos="1828800" algn="l"/>
                          <a:tab pos="3200400" algn="l"/>
                          <a:tab pos="4171950" algn="l"/>
                        </a:tabLst>
                      </a:pPr>
                      <a:r>
                        <a:rPr lang="en-GB" sz="1100" dirty="0">
                          <a:solidFill>
                            <a:schemeClr val="tx1"/>
                          </a:solidFill>
                          <a:effectLst/>
                        </a:rPr>
                        <a:t>Problem Solving Skills</a:t>
                      </a:r>
                      <a:endParaRPr lang="en-GB" sz="1200" dirty="0">
                        <a:solidFill>
                          <a:schemeClr val="tx1"/>
                        </a:solidFill>
                        <a:effectLst/>
                        <a:latin typeface="Times New Roman"/>
                        <a:ea typeface="Times New Roman"/>
                      </a:endParaRPr>
                    </a:p>
                  </a:txBody>
                  <a:tcPr marL="68580" marR="68580" marT="0" marB="0">
                    <a:solidFill>
                      <a:srgbClr val="FFFFCC"/>
                    </a:solidFill>
                  </a:tcPr>
                </a:tc>
                <a:tc>
                  <a:txBody>
                    <a:bodyPr/>
                    <a:lstStyle/>
                    <a:p>
                      <a:pPr algn="just">
                        <a:spcAft>
                          <a:spcPts val="0"/>
                        </a:spcAft>
                        <a:tabLst>
                          <a:tab pos="-457200" algn="l"/>
                          <a:tab pos="457200" algn="l"/>
                          <a:tab pos="914400" algn="l"/>
                          <a:tab pos="2250440" algn="l"/>
                          <a:tab pos="3200400" algn="l"/>
                          <a:tab pos="4171950" algn="l"/>
                        </a:tabLst>
                      </a:pPr>
                      <a:r>
                        <a:rPr lang="en-GB" sz="1100" dirty="0">
                          <a:solidFill>
                            <a:schemeClr val="tx1"/>
                          </a:solidFill>
                          <a:effectLst/>
                        </a:rPr>
                        <a:t>Identifying cross-cultural issues facing businesses and developing reasoned solutions to resolve them.</a:t>
                      </a:r>
                      <a:endParaRPr lang="en-GB" sz="1200" dirty="0">
                        <a:solidFill>
                          <a:schemeClr val="tx1"/>
                        </a:solidFill>
                        <a:effectLst/>
                        <a:latin typeface="Times New Roman"/>
                        <a:ea typeface="Times New Roman"/>
                      </a:endParaRPr>
                    </a:p>
                  </a:txBody>
                  <a:tcPr marL="68580" marR="68580" marT="0" marB="0">
                    <a:solidFill>
                      <a:srgbClr val="FFFFCC"/>
                    </a:solidFill>
                  </a:tcPr>
                </a:tc>
              </a:tr>
              <a:tr h="432048">
                <a:tc>
                  <a:txBody>
                    <a:bodyPr/>
                    <a:lstStyle/>
                    <a:p>
                      <a:pPr>
                        <a:spcAft>
                          <a:spcPts val="0"/>
                        </a:spcAft>
                        <a:tabLst>
                          <a:tab pos="-457200" algn="l"/>
                          <a:tab pos="457200" algn="l"/>
                          <a:tab pos="914400" algn="l"/>
                          <a:tab pos="1828800" algn="l"/>
                          <a:tab pos="3200400" algn="l"/>
                          <a:tab pos="4171950" algn="l"/>
                        </a:tabLst>
                      </a:pPr>
                      <a:r>
                        <a:rPr lang="en-GB" sz="1100" dirty="0">
                          <a:solidFill>
                            <a:schemeClr val="tx1"/>
                          </a:solidFill>
                          <a:effectLst/>
                        </a:rPr>
                        <a:t>Communication &amp; Literacy</a:t>
                      </a:r>
                      <a:endParaRPr lang="en-GB" sz="1200" dirty="0">
                        <a:solidFill>
                          <a:schemeClr val="tx1"/>
                        </a:solidFill>
                        <a:effectLst/>
                        <a:latin typeface="Times New Roman"/>
                        <a:ea typeface="Times New Roman"/>
                      </a:endParaRPr>
                    </a:p>
                  </a:txBody>
                  <a:tcPr marL="68580" marR="68580" marT="0" marB="0">
                    <a:solidFill>
                      <a:srgbClr val="FFFFCC"/>
                    </a:solidFill>
                  </a:tcPr>
                </a:tc>
                <a:tc>
                  <a:txBody>
                    <a:bodyPr/>
                    <a:lstStyle/>
                    <a:p>
                      <a:pPr algn="just">
                        <a:spcAft>
                          <a:spcPts val="0"/>
                        </a:spcAft>
                        <a:tabLst>
                          <a:tab pos="-457200" algn="l"/>
                          <a:tab pos="457200" algn="l"/>
                          <a:tab pos="914400" algn="l"/>
                          <a:tab pos="1828800" algn="l"/>
                          <a:tab pos="3200400" algn="l"/>
                          <a:tab pos="4171950" algn="l"/>
                        </a:tabLst>
                      </a:pPr>
                      <a:r>
                        <a:rPr lang="en-GB" sz="1100" dirty="0">
                          <a:solidFill>
                            <a:schemeClr val="tx1"/>
                          </a:solidFill>
                          <a:effectLst/>
                        </a:rPr>
                        <a:t>Applying the four language skills of listening, reading, speaking and writing to organise ideas and communicate them effectively.</a:t>
                      </a:r>
                      <a:endParaRPr lang="en-GB" sz="1200" dirty="0">
                        <a:solidFill>
                          <a:schemeClr val="tx1"/>
                        </a:solidFill>
                        <a:effectLst/>
                        <a:latin typeface="Times New Roman"/>
                        <a:ea typeface="Times New Roman"/>
                      </a:endParaRPr>
                    </a:p>
                  </a:txBody>
                  <a:tcPr marL="68580" marR="68580" marT="0" marB="0">
                    <a:solidFill>
                      <a:srgbClr val="FFFFCC"/>
                    </a:solidFill>
                  </a:tcPr>
                </a:tc>
              </a:tr>
              <a:tr h="360040">
                <a:tc>
                  <a:txBody>
                    <a:bodyPr/>
                    <a:lstStyle/>
                    <a:p>
                      <a:pPr>
                        <a:spcAft>
                          <a:spcPts val="0"/>
                        </a:spcAft>
                        <a:tabLst>
                          <a:tab pos="-457200" algn="l"/>
                          <a:tab pos="457200" algn="l"/>
                          <a:tab pos="914400" algn="l"/>
                          <a:tab pos="1828800" algn="l"/>
                          <a:tab pos="3200400" algn="l"/>
                          <a:tab pos="4171950" algn="l"/>
                        </a:tabLst>
                      </a:pPr>
                      <a:r>
                        <a:rPr lang="en-GB" sz="1100" dirty="0">
                          <a:solidFill>
                            <a:schemeClr val="tx1"/>
                          </a:solidFill>
                          <a:effectLst/>
                        </a:rPr>
                        <a:t>Application of Numeracy</a:t>
                      </a:r>
                      <a:endParaRPr lang="en-GB" sz="1200" dirty="0">
                        <a:solidFill>
                          <a:schemeClr val="tx1"/>
                        </a:solidFill>
                        <a:effectLst/>
                        <a:latin typeface="Times New Roman"/>
                        <a:ea typeface="Times New Roman"/>
                      </a:endParaRPr>
                    </a:p>
                  </a:txBody>
                  <a:tcPr marL="68580" marR="68580" marT="0" marB="0">
                    <a:solidFill>
                      <a:srgbClr val="FFFFCC"/>
                    </a:solidFill>
                  </a:tcPr>
                </a:tc>
                <a:tc>
                  <a:txBody>
                    <a:bodyPr/>
                    <a:lstStyle/>
                    <a:p>
                      <a:pPr algn="just">
                        <a:spcAft>
                          <a:spcPts val="0"/>
                        </a:spcAft>
                        <a:tabLst>
                          <a:tab pos="-457200" algn="l"/>
                          <a:tab pos="457200" algn="l"/>
                          <a:tab pos="914400" algn="l"/>
                          <a:tab pos="2250440" algn="l"/>
                          <a:tab pos="3200400" algn="l"/>
                          <a:tab pos="4171950" algn="l"/>
                        </a:tabLst>
                      </a:pPr>
                      <a:r>
                        <a:rPr lang="en-GB" sz="1100" dirty="0">
                          <a:solidFill>
                            <a:schemeClr val="tx1"/>
                          </a:solidFill>
                          <a:effectLst/>
                        </a:rPr>
                        <a:t>Interpreting data and analysing results appropriately.</a:t>
                      </a:r>
                      <a:endParaRPr lang="en-GB" sz="1200" dirty="0">
                        <a:solidFill>
                          <a:schemeClr val="tx1"/>
                        </a:solidFill>
                        <a:effectLst/>
                        <a:latin typeface="Times New Roman"/>
                        <a:ea typeface="Times New Roman"/>
                      </a:endParaRPr>
                    </a:p>
                  </a:txBody>
                  <a:tcPr marL="68580" marR="68580" marT="0" marB="0">
                    <a:solidFill>
                      <a:srgbClr val="FFFFCC"/>
                    </a:solidFill>
                  </a:tcPr>
                </a:tc>
              </a:tr>
              <a:tr h="288032">
                <a:tc>
                  <a:txBody>
                    <a:bodyPr/>
                    <a:lstStyle/>
                    <a:p>
                      <a:pPr>
                        <a:spcAft>
                          <a:spcPts val="0"/>
                        </a:spcAft>
                        <a:tabLst>
                          <a:tab pos="-457200" algn="l"/>
                          <a:tab pos="457200" algn="l"/>
                          <a:tab pos="914400" algn="l"/>
                          <a:tab pos="1828800" algn="l"/>
                          <a:tab pos="3200400" algn="l"/>
                          <a:tab pos="4171950" algn="l"/>
                        </a:tabLst>
                      </a:pPr>
                      <a:r>
                        <a:rPr lang="en-GB" sz="1100" dirty="0">
                          <a:solidFill>
                            <a:schemeClr val="tx1"/>
                          </a:solidFill>
                          <a:effectLst/>
                        </a:rPr>
                        <a:t>Application of IT</a:t>
                      </a:r>
                      <a:endParaRPr lang="en-GB" sz="1200" dirty="0">
                        <a:solidFill>
                          <a:schemeClr val="tx1"/>
                        </a:solidFill>
                        <a:effectLst/>
                        <a:latin typeface="Times New Roman"/>
                        <a:ea typeface="Times New Roman"/>
                      </a:endParaRPr>
                    </a:p>
                  </a:txBody>
                  <a:tcPr marL="68580" marR="68580" marT="0" marB="0">
                    <a:solidFill>
                      <a:srgbClr val="FFFFCC"/>
                    </a:solidFill>
                  </a:tcPr>
                </a:tc>
                <a:tc>
                  <a:txBody>
                    <a:bodyPr/>
                    <a:lstStyle/>
                    <a:p>
                      <a:pPr algn="just">
                        <a:spcAft>
                          <a:spcPts val="0"/>
                        </a:spcAft>
                        <a:tabLst>
                          <a:tab pos="-457200" algn="l"/>
                          <a:tab pos="457200" algn="l"/>
                          <a:tab pos="914400" algn="l"/>
                          <a:tab pos="2250440" algn="l"/>
                          <a:tab pos="3200400" algn="l"/>
                          <a:tab pos="4171950" algn="l"/>
                        </a:tabLst>
                      </a:pPr>
                      <a:r>
                        <a:rPr lang="en-GB" sz="1100" dirty="0">
                          <a:solidFill>
                            <a:schemeClr val="tx1"/>
                          </a:solidFill>
                          <a:effectLst/>
                        </a:rPr>
                        <a:t>Using relevant applications to organise, analyse and present work in the format required.</a:t>
                      </a:r>
                      <a:endParaRPr lang="en-GB" sz="1200" dirty="0">
                        <a:solidFill>
                          <a:schemeClr val="tx1"/>
                        </a:solidFill>
                        <a:effectLst/>
                        <a:latin typeface="Times New Roman"/>
                        <a:ea typeface="Times New Roman"/>
                      </a:endParaRPr>
                    </a:p>
                  </a:txBody>
                  <a:tcPr marL="68580" marR="68580" marT="0" marB="0">
                    <a:solidFill>
                      <a:srgbClr val="FFFFCC"/>
                    </a:solidFill>
                  </a:tcPr>
                </a:tc>
              </a:tr>
              <a:tr h="430288">
                <a:tc>
                  <a:txBody>
                    <a:bodyPr/>
                    <a:lstStyle/>
                    <a:p>
                      <a:pPr>
                        <a:spcAft>
                          <a:spcPts val="0"/>
                        </a:spcAft>
                        <a:tabLst>
                          <a:tab pos="-457200" algn="l"/>
                          <a:tab pos="457200" algn="l"/>
                          <a:tab pos="914400" algn="l"/>
                          <a:tab pos="1828800" algn="l"/>
                          <a:tab pos="3200400" algn="l"/>
                          <a:tab pos="4171950" algn="l"/>
                        </a:tabLst>
                      </a:pPr>
                      <a:r>
                        <a:rPr lang="en-GB" sz="1200" b="1" dirty="0" smtClean="0">
                          <a:solidFill>
                            <a:schemeClr val="tx1"/>
                          </a:solidFill>
                          <a:effectLst/>
                        </a:rPr>
                        <a:t>Relevant</a:t>
                      </a:r>
                      <a:r>
                        <a:rPr lang="en-GB" sz="1200" b="1" baseline="0" dirty="0" smtClean="0">
                          <a:solidFill>
                            <a:schemeClr val="tx1"/>
                          </a:solidFill>
                          <a:effectLst/>
                        </a:rPr>
                        <a:t> business behavioural skills:</a:t>
                      </a:r>
                      <a:endParaRPr lang="en-GB" sz="1200" b="1" dirty="0">
                        <a:solidFill>
                          <a:schemeClr val="tx1"/>
                        </a:solidFill>
                        <a:effectLst/>
                        <a:latin typeface="Times New Roman"/>
                        <a:ea typeface="Times New Roman"/>
                      </a:endParaRPr>
                    </a:p>
                  </a:txBody>
                  <a:tcPr marL="68580" marR="68580" marT="0" marB="0">
                    <a:solidFill>
                      <a:srgbClr val="FFFFCC"/>
                    </a:solidFill>
                  </a:tcPr>
                </a:tc>
                <a:tc>
                  <a:txBody>
                    <a:bodyPr/>
                    <a:lstStyle/>
                    <a:p>
                      <a:pPr algn="just">
                        <a:spcAft>
                          <a:spcPts val="0"/>
                        </a:spcAft>
                        <a:tabLst>
                          <a:tab pos="-457200" algn="l"/>
                          <a:tab pos="457200" algn="l"/>
                          <a:tab pos="914400" algn="l"/>
                          <a:tab pos="2250440" algn="l"/>
                          <a:tab pos="3200400" algn="l"/>
                          <a:tab pos="4171950" algn="l"/>
                        </a:tabLst>
                      </a:pPr>
                      <a:endParaRPr lang="en-GB" sz="1200" dirty="0">
                        <a:solidFill>
                          <a:schemeClr val="tx1"/>
                        </a:solidFill>
                        <a:effectLst/>
                        <a:latin typeface="Times New Roman"/>
                        <a:ea typeface="Times New Roman"/>
                      </a:endParaRPr>
                    </a:p>
                  </a:txBody>
                  <a:tcPr marL="68580" marR="68580" marT="0" marB="0">
                    <a:solidFill>
                      <a:srgbClr val="FFFFCC"/>
                    </a:solidFill>
                  </a:tcPr>
                </a:tc>
              </a:tr>
              <a:tr h="370600">
                <a:tc>
                  <a:txBody>
                    <a:bodyPr/>
                    <a:lstStyle/>
                    <a:p>
                      <a:pPr>
                        <a:spcAft>
                          <a:spcPts val="0"/>
                        </a:spcAft>
                        <a:tabLst>
                          <a:tab pos="-457200" algn="l"/>
                        </a:tabLst>
                      </a:pPr>
                      <a:r>
                        <a:rPr lang="en-GB" sz="1100" dirty="0">
                          <a:solidFill>
                            <a:schemeClr val="tx1"/>
                          </a:solidFill>
                          <a:effectLst/>
                        </a:rPr>
                        <a:t>Negotiation</a:t>
                      </a:r>
                      <a:endParaRPr lang="en-GB" sz="1200" dirty="0">
                        <a:solidFill>
                          <a:schemeClr val="tx1"/>
                        </a:solidFill>
                        <a:effectLst/>
                        <a:latin typeface="Times New Roman"/>
                        <a:ea typeface="Times New Roman"/>
                      </a:endParaRPr>
                    </a:p>
                  </a:txBody>
                  <a:tcPr marL="68580" marR="68580" marT="0" marB="0">
                    <a:solidFill>
                      <a:srgbClr val="FFFFCC"/>
                    </a:solidFill>
                  </a:tcPr>
                </a:tc>
                <a:tc>
                  <a:txBody>
                    <a:bodyPr/>
                    <a:lstStyle/>
                    <a:p>
                      <a:pPr>
                        <a:spcAft>
                          <a:spcPts val="0"/>
                        </a:spcAft>
                        <a:tabLst>
                          <a:tab pos="-457200" algn="l"/>
                        </a:tabLst>
                      </a:pPr>
                      <a:r>
                        <a:rPr lang="en-GB" sz="1100" dirty="0">
                          <a:solidFill>
                            <a:schemeClr val="tx1"/>
                          </a:solidFill>
                          <a:effectLst/>
                        </a:rPr>
                        <a:t>Negotiating roles and workloads.</a:t>
                      </a:r>
                      <a:endParaRPr lang="en-GB" sz="1200" dirty="0">
                        <a:solidFill>
                          <a:schemeClr val="tx1"/>
                        </a:solidFill>
                        <a:effectLst/>
                        <a:latin typeface="Times New Roman"/>
                        <a:ea typeface="Times New Roman"/>
                      </a:endParaRPr>
                    </a:p>
                  </a:txBody>
                  <a:tcPr marL="68580" marR="68580" marT="0" marB="0">
                    <a:solidFill>
                      <a:srgbClr val="FFFFCC"/>
                    </a:solidFill>
                  </a:tcPr>
                </a:tc>
              </a:tr>
              <a:tr h="360040">
                <a:tc>
                  <a:txBody>
                    <a:bodyPr/>
                    <a:lstStyle/>
                    <a:p>
                      <a:pPr>
                        <a:spcAft>
                          <a:spcPts val="0"/>
                        </a:spcAft>
                        <a:tabLst>
                          <a:tab pos="-457200" algn="l"/>
                        </a:tabLst>
                      </a:pPr>
                      <a:r>
                        <a:rPr lang="en-GB" sz="1100">
                          <a:solidFill>
                            <a:schemeClr val="tx1"/>
                          </a:solidFill>
                          <a:effectLst/>
                        </a:rPr>
                        <a:t>Conflict Management</a:t>
                      </a:r>
                      <a:endParaRPr lang="en-GB" sz="1200">
                        <a:solidFill>
                          <a:schemeClr val="tx1"/>
                        </a:solidFill>
                        <a:effectLst/>
                        <a:latin typeface="Times New Roman"/>
                        <a:ea typeface="Times New Roman"/>
                      </a:endParaRPr>
                    </a:p>
                  </a:txBody>
                  <a:tcPr marL="68580" marR="68580" marT="0" marB="0">
                    <a:solidFill>
                      <a:srgbClr val="FFFFCC"/>
                    </a:solidFill>
                  </a:tcPr>
                </a:tc>
                <a:tc>
                  <a:txBody>
                    <a:bodyPr/>
                    <a:lstStyle/>
                    <a:p>
                      <a:pPr>
                        <a:spcAft>
                          <a:spcPts val="0"/>
                        </a:spcAft>
                        <a:tabLst>
                          <a:tab pos="-457200" algn="l"/>
                        </a:tabLst>
                      </a:pPr>
                      <a:r>
                        <a:rPr lang="en-GB" sz="1100" dirty="0">
                          <a:solidFill>
                            <a:schemeClr val="tx1"/>
                          </a:solidFill>
                          <a:effectLst/>
                        </a:rPr>
                        <a:t>Resolving conflicts with others, particularly those from a variety of cultural backgrounds.</a:t>
                      </a:r>
                      <a:endParaRPr lang="en-GB" sz="1200" dirty="0">
                        <a:solidFill>
                          <a:schemeClr val="tx1"/>
                        </a:solidFill>
                        <a:effectLst/>
                        <a:latin typeface="Times New Roman"/>
                        <a:ea typeface="Times New Roman"/>
                      </a:endParaRPr>
                    </a:p>
                  </a:txBody>
                  <a:tcPr marL="68580" marR="68580" marT="0" marB="0">
                    <a:solidFill>
                      <a:srgbClr val="FFFFCC"/>
                    </a:solidFill>
                  </a:tcPr>
                </a:tc>
              </a:tr>
              <a:tr h="502296">
                <a:tc>
                  <a:txBody>
                    <a:bodyPr/>
                    <a:lstStyle/>
                    <a:p>
                      <a:pPr>
                        <a:spcAft>
                          <a:spcPts val="0"/>
                        </a:spcAft>
                        <a:tabLst>
                          <a:tab pos="-457200" algn="l"/>
                        </a:tabLst>
                      </a:pPr>
                      <a:r>
                        <a:rPr lang="en-GB" sz="1100">
                          <a:solidFill>
                            <a:schemeClr val="tx1"/>
                          </a:solidFill>
                          <a:effectLst/>
                        </a:rPr>
                        <a:t>Selling Skills</a:t>
                      </a:r>
                      <a:endParaRPr lang="en-GB" sz="1200">
                        <a:solidFill>
                          <a:schemeClr val="tx1"/>
                        </a:solidFill>
                        <a:effectLst/>
                        <a:latin typeface="Times New Roman"/>
                        <a:ea typeface="Times New Roman"/>
                      </a:endParaRPr>
                    </a:p>
                  </a:txBody>
                  <a:tcPr marL="68580" marR="68580" marT="0" marB="0">
                    <a:solidFill>
                      <a:srgbClr val="FFFFCC"/>
                    </a:solidFill>
                  </a:tcPr>
                </a:tc>
                <a:tc>
                  <a:txBody>
                    <a:bodyPr/>
                    <a:lstStyle/>
                    <a:p>
                      <a:pPr>
                        <a:spcAft>
                          <a:spcPts val="0"/>
                        </a:spcAft>
                        <a:tabLst>
                          <a:tab pos="-457200" algn="l"/>
                        </a:tabLst>
                      </a:pPr>
                      <a:r>
                        <a:rPr lang="en-GB" sz="1100" dirty="0">
                          <a:solidFill>
                            <a:schemeClr val="tx1"/>
                          </a:solidFill>
                          <a:effectLst/>
                        </a:rPr>
                        <a:t>Presenting appropriately reasoned solutions to cross-cultural management challenges, both verbally and in writing.</a:t>
                      </a:r>
                      <a:endParaRPr lang="en-GB" sz="1200" dirty="0">
                        <a:solidFill>
                          <a:schemeClr val="tx1"/>
                        </a:solidFill>
                        <a:effectLst/>
                        <a:latin typeface="Times New Roman"/>
                        <a:ea typeface="Times New Roman"/>
                      </a:endParaRPr>
                    </a:p>
                  </a:txBody>
                  <a:tcPr marL="68580" marR="68580" marT="0" marB="0">
                    <a:solidFill>
                      <a:srgbClr val="FFFFCC"/>
                    </a:solidFill>
                  </a:tcPr>
                </a:tc>
              </a:tr>
              <a:tr h="361800">
                <a:tc>
                  <a:txBody>
                    <a:bodyPr/>
                    <a:lstStyle/>
                    <a:p>
                      <a:pPr>
                        <a:spcAft>
                          <a:spcPts val="0"/>
                        </a:spcAft>
                        <a:tabLst>
                          <a:tab pos="-457200" algn="l"/>
                        </a:tabLst>
                      </a:pPr>
                      <a:r>
                        <a:rPr lang="en-GB" sz="1100">
                          <a:solidFill>
                            <a:schemeClr val="tx1"/>
                          </a:solidFill>
                          <a:effectLst/>
                        </a:rPr>
                        <a:t>Professionalism</a:t>
                      </a:r>
                      <a:endParaRPr lang="en-GB" sz="1200">
                        <a:solidFill>
                          <a:schemeClr val="tx1"/>
                        </a:solidFill>
                        <a:effectLst/>
                        <a:latin typeface="Times New Roman"/>
                        <a:ea typeface="Times New Roman"/>
                      </a:endParaRPr>
                    </a:p>
                  </a:txBody>
                  <a:tcPr marL="68580" marR="68580" marT="0" marB="0">
                    <a:solidFill>
                      <a:srgbClr val="FFFFCC"/>
                    </a:solidFill>
                  </a:tcPr>
                </a:tc>
                <a:tc>
                  <a:txBody>
                    <a:bodyPr/>
                    <a:lstStyle/>
                    <a:p>
                      <a:pPr>
                        <a:spcAft>
                          <a:spcPts val="0"/>
                        </a:spcAft>
                        <a:tabLst>
                          <a:tab pos="-457200" algn="l"/>
                        </a:tabLst>
                      </a:pPr>
                      <a:r>
                        <a:rPr lang="en-GB" sz="1100" dirty="0">
                          <a:solidFill>
                            <a:schemeClr val="tx1"/>
                          </a:solidFill>
                          <a:effectLst/>
                        </a:rPr>
                        <a:t>Appropriate preparation, timeliness and conduct in informal and formal situations. </a:t>
                      </a:r>
                      <a:endParaRPr lang="en-GB" sz="1200" dirty="0">
                        <a:solidFill>
                          <a:schemeClr val="tx1"/>
                        </a:solidFill>
                        <a:effectLst/>
                        <a:latin typeface="Times New Roman"/>
                        <a:ea typeface="Times New Roman"/>
                      </a:endParaRPr>
                    </a:p>
                  </a:txBody>
                  <a:tcPr marL="68580" marR="68580" marT="0" marB="0">
                    <a:solidFill>
                      <a:srgbClr val="FFFFCC"/>
                    </a:solidFill>
                  </a:tcPr>
                </a:tc>
              </a:tr>
              <a:tr h="502296">
                <a:tc>
                  <a:txBody>
                    <a:bodyPr/>
                    <a:lstStyle/>
                    <a:p>
                      <a:pPr>
                        <a:spcAft>
                          <a:spcPts val="0"/>
                        </a:spcAft>
                        <a:tabLst>
                          <a:tab pos="-457200" algn="l"/>
                        </a:tabLst>
                      </a:pPr>
                      <a:r>
                        <a:rPr lang="en-GB" sz="1100" dirty="0">
                          <a:solidFill>
                            <a:schemeClr val="tx1"/>
                          </a:solidFill>
                          <a:effectLst/>
                        </a:rPr>
                        <a:t>Management</a:t>
                      </a:r>
                      <a:endParaRPr lang="en-GB" sz="1200" dirty="0">
                        <a:solidFill>
                          <a:schemeClr val="tx1"/>
                        </a:solidFill>
                        <a:effectLst/>
                        <a:latin typeface="Times New Roman"/>
                        <a:ea typeface="Times New Roman"/>
                      </a:endParaRPr>
                    </a:p>
                  </a:txBody>
                  <a:tcPr marL="68580" marR="68580" marT="0" marB="0">
                    <a:solidFill>
                      <a:srgbClr val="FFFFCC"/>
                    </a:solidFill>
                  </a:tcPr>
                </a:tc>
                <a:tc>
                  <a:txBody>
                    <a:bodyPr/>
                    <a:lstStyle/>
                    <a:p>
                      <a:pPr>
                        <a:spcAft>
                          <a:spcPts val="0"/>
                        </a:spcAft>
                        <a:tabLst>
                          <a:tab pos="-457200" algn="l"/>
                        </a:tabLst>
                      </a:pPr>
                      <a:r>
                        <a:rPr lang="en-GB" sz="1100" dirty="0">
                          <a:solidFill>
                            <a:schemeClr val="tx1"/>
                          </a:solidFill>
                          <a:effectLst/>
                        </a:rPr>
                        <a:t>Managing expectations and relationships appropriately, particularly in a cross-cultural management context.</a:t>
                      </a:r>
                      <a:endParaRPr lang="en-GB" sz="1200" dirty="0">
                        <a:solidFill>
                          <a:schemeClr val="tx1"/>
                        </a:solidFill>
                        <a:effectLst/>
                        <a:latin typeface="Times New Roman"/>
                        <a:ea typeface="Times New Roman"/>
                      </a:endParaRPr>
                    </a:p>
                  </a:txBody>
                  <a:tcPr marL="68580" marR="68580" marT="0" marB="0">
                    <a:solidFill>
                      <a:srgbClr val="FFFFCC"/>
                    </a:solidFill>
                  </a:tcPr>
                </a:tc>
              </a:tr>
            </a:tbl>
          </a:graphicData>
        </a:graphic>
      </p:graphicFrame>
    </p:spTree>
    <p:extLst>
      <p:ext uri="{BB962C8B-B14F-4D97-AF65-F5344CB8AC3E}">
        <p14:creationId xmlns:p14="http://schemas.microsoft.com/office/powerpoint/2010/main" val="2479305290"/>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9263" y="548680"/>
            <a:ext cx="7772400" cy="5472608"/>
          </a:xfrm>
          <a:ln>
            <a:solidFill>
              <a:schemeClr val="accent1"/>
            </a:solidFill>
          </a:ln>
        </p:spPr>
        <p:txBody>
          <a:bodyPr/>
          <a:lstStyle/>
          <a:p>
            <a:r>
              <a:rPr lang="en-GB" b="1" dirty="0" smtClean="0"/>
              <a:t>Implementation of workshops:</a:t>
            </a:r>
          </a:p>
          <a:p>
            <a:pPr marL="0" indent="0">
              <a:buNone/>
            </a:pPr>
            <a:endParaRPr lang="en-GB" b="1" dirty="0" smtClean="0"/>
          </a:p>
          <a:p>
            <a:pPr marL="0" indent="0">
              <a:buNone/>
            </a:pPr>
            <a:endParaRPr lang="en-GB" b="1" dirty="0" smtClean="0"/>
          </a:p>
          <a:p>
            <a:r>
              <a:rPr lang="en-GB" dirty="0" smtClean="0"/>
              <a:t>Selection of groups – typically 5-6 in a group, </a:t>
            </a:r>
          </a:p>
          <a:p>
            <a:pPr marL="0" indent="0">
              <a:buNone/>
            </a:pPr>
            <a:r>
              <a:rPr lang="en-GB" dirty="0" smtClean="0"/>
              <a:t>     in pairs, then tutor determined to ensure range.</a:t>
            </a:r>
            <a:r>
              <a:rPr lang="en-GB" dirty="0"/>
              <a:t> Students in each </a:t>
            </a:r>
            <a:r>
              <a:rPr lang="en-GB" dirty="0" smtClean="0"/>
              <a:t>      	    group </a:t>
            </a:r>
            <a:r>
              <a:rPr lang="en-GB" dirty="0"/>
              <a:t>select a group leader</a:t>
            </a:r>
            <a:r>
              <a:rPr lang="en-GB" dirty="0" smtClean="0"/>
              <a:t>.</a:t>
            </a:r>
          </a:p>
          <a:p>
            <a:endParaRPr lang="en-GB" dirty="0"/>
          </a:p>
          <a:p>
            <a:r>
              <a:rPr lang="en-GB" dirty="0" smtClean="0"/>
              <a:t> Topics for workshops allocated at random by tutor.</a:t>
            </a:r>
          </a:p>
          <a:p>
            <a:pPr marL="0" indent="0">
              <a:buNone/>
            </a:pPr>
            <a:endParaRPr lang="en-GB" dirty="0" smtClean="0"/>
          </a:p>
          <a:p>
            <a:r>
              <a:rPr lang="en-GB" dirty="0" smtClean="0"/>
              <a:t>All workshop materials submitted electronically via Assessments. Notes of group contracts, meetings, etc. included as appendices.</a:t>
            </a:r>
          </a:p>
          <a:p>
            <a:pPr marL="0" indent="0">
              <a:buNone/>
            </a:pPr>
            <a:endParaRPr lang="en-GB" dirty="0" smtClean="0"/>
          </a:p>
          <a:p>
            <a:r>
              <a:rPr lang="en-GB" u="sng" dirty="0" smtClean="0"/>
              <a:t>Interactive Workshop</a:t>
            </a:r>
            <a:r>
              <a:rPr lang="en-GB" dirty="0" smtClean="0"/>
              <a:t>, not just a presentation!</a:t>
            </a:r>
          </a:p>
          <a:p>
            <a:pPr marL="0" indent="0">
              <a:buNone/>
            </a:pPr>
            <a:endParaRPr lang="en-GB" dirty="0" smtClean="0"/>
          </a:p>
          <a:p>
            <a:r>
              <a:rPr lang="en-GB" dirty="0" smtClean="0"/>
              <a:t>Individual reflective statements submitted via </a:t>
            </a:r>
            <a:r>
              <a:rPr lang="en-GB" dirty="0" err="1" smtClean="0"/>
              <a:t>Turnitin</a:t>
            </a:r>
            <a:r>
              <a:rPr lang="en-GB" dirty="0" smtClean="0"/>
              <a:t>.</a:t>
            </a:r>
          </a:p>
          <a:p>
            <a:pPr marL="0" indent="0">
              <a:buNone/>
            </a:pPr>
            <a:endParaRPr lang="en-GB" dirty="0" smtClean="0"/>
          </a:p>
          <a:p>
            <a:r>
              <a:rPr lang="en-GB" dirty="0" smtClean="0"/>
              <a:t>Individually assessed; group and individual feedback via </a:t>
            </a:r>
            <a:r>
              <a:rPr lang="en-GB" dirty="0" err="1" smtClean="0"/>
              <a:t>Turnitin</a:t>
            </a:r>
            <a:r>
              <a:rPr lang="en-GB" dirty="0" smtClean="0"/>
              <a:t>.</a:t>
            </a:r>
          </a:p>
          <a:p>
            <a:endParaRPr lang="en-GB" dirty="0"/>
          </a:p>
        </p:txBody>
      </p:sp>
      <p:pic>
        <p:nvPicPr>
          <p:cNvPr id="7174" name="Picture 6" descr="http://www.isfit.org/system/frontend_articles/frontend_article_images/000/000/201/article_large/Workshop_photo.jpg?135392777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4128" y="-37"/>
            <a:ext cx="3419872" cy="1819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3923178"/>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9263" y="548680"/>
            <a:ext cx="7772400" cy="5400600"/>
          </a:xfrm>
        </p:spPr>
        <p:txBody>
          <a:bodyPr/>
          <a:lstStyle/>
          <a:p>
            <a:r>
              <a:rPr lang="en-GB" b="1" dirty="0" smtClean="0"/>
              <a:t>Evaluation:</a:t>
            </a:r>
          </a:p>
          <a:p>
            <a:endParaRPr lang="en-GB" b="1" dirty="0"/>
          </a:p>
          <a:p>
            <a:endParaRPr lang="en-GB" b="1" dirty="0" smtClean="0"/>
          </a:p>
          <a:p>
            <a:endParaRPr lang="en-GB" b="1" dirty="0"/>
          </a:p>
          <a:p>
            <a:endParaRPr lang="en-GB" b="1" dirty="0" smtClean="0"/>
          </a:p>
          <a:p>
            <a:endParaRPr lang="en-GB" b="1" dirty="0"/>
          </a:p>
          <a:p>
            <a:endParaRPr lang="en-GB" b="1" dirty="0" smtClean="0"/>
          </a:p>
          <a:p>
            <a:r>
              <a:rPr lang="en-GB" sz="1500" dirty="0" smtClean="0"/>
              <a:t>“Preparing the workshop of how to develop cross cultural management effectiveness had widened my learning of skills that I would need for future employment. My time management skills were very important in this workshop as it was essential to meet deadlines that we had set, even though working in a team this was hard as those from different cultural backgrounds had other plans for the work. However this developed my understanding to how to approach those who come from different cultures. There were  many issues facing the preparation, as work would not be completed on time and there were different cultural and language barriers. This affected communication as misunderstandings would occur in meetings and no questions were asked by those who did not understand the work. These problems had enhanced my skills regarding conflict management, selling skills and also my professionalism towards those in different cultures, even though help was given to guide certain decisions along the way.” (Student reflective statement, EUR171, 2014)</a:t>
            </a:r>
          </a:p>
          <a:p>
            <a:pPr marL="0" indent="0">
              <a:buNone/>
            </a:pPr>
            <a:endParaRPr lang="en-GB" sz="1400" dirty="0"/>
          </a:p>
          <a:p>
            <a:endParaRPr lang="en-GB" b="1" dirty="0"/>
          </a:p>
        </p:txBody>
      </p:sp>
      <p:pic>
        <p:nvPicPr>
          <p:cNvPr id="3074" name="Picture 2" descr="C:\Users\holder_j\AppData\Local\Temp\notes66C98A\EUR1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8357" y="260648"/>
            <a:ext cx="4868019" cy="2596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8744836"/>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rebuchet MS"/>
        <a:ea typeface="MS PGothic"/>
        <a:cs typeface=""/>
      </a:majorFont>
      <a:minorFont>
        <a:latin typeface="Trebuchet MS"/>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4768</TotalTime>
  <Words>1060</Words>
  <Application>Microsoft Office PowerPoint</Application>
  <PresentationFormat>On-screen Show (4:3)</PresentationFormat>
  <Paragraphs>118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Blank Presentation</vt:lpstr>
      <vt:lpstr>Developing intercultural and linguistic awareness on international modules </vt:lpstr>
      <vt:lpstr>International is everywhere!</vt:lpstr>
      <vt:lpstr>International Research Skills  (Level 5)</vt:lpstr>
      <vt:lpstr>PowerPoint Presentation</vt:lpstr>
      <vt:lpstr>PowerPoint Presentation</vt:lpstr>
      <vt:lpstr>Cross-cultural Management  (Level 6)</vt:lpstr>
      <vt:lpstr>PowerPoint Presentation</vt:lpstr>
      <vt:lpstr>PowerPoint Presentation</vt:lpstr>
      <vt:lpstr>PowerPoint Presentation</vt:lpstr>
      <vt:lpstr>Conclusions</vt:lpstr>
    </vt:vector>
  </TitlesOfParts>
  <Company>proctor &amp; stevenson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postle</dc:creator>
  <cp:lastModifiedBy>Nash S.</cp:lastModifiedBy>
  <cp:revision>267</cp:revision>
  <cp:lastPrinted>2014-07-08T12:07:24Z</cp:lastPrinted>
  <dcterms:created xsi:type="dcterms:W3CDTF">2005-12-05T10:00:54Z</dcterms:created>
  <dcterms:modified xsi:type="dcterms:W3CDTF">2014-07-17T10:08:13Z</dcterms:modified>
</cp:coreProperties>
</file>